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2" r:id="rId1"/>
  </p:sldMasterIdLst>
  <p:sldIdLst>
    <p:sldId id="256" r:id="rId2"/>
    <p:sldId id="257" r:id="rId3"/>
    <p:sldId id="261" r:id="rId4"/>
    <p:sldId id="259" r:id="rId5"/>
    <p:sldId id="258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9"/>
    <p:restoredTop sz="95884"/>
  </p:normalViewPr>
  <p:slideViewPr>
    <p:cSldViewPr snapToGrid="0" snapToObjects="1">
      <p:cViewPr varScale="1">
        <p:scale>
          <a:sx n="108" d="100"/>
          <a:sy n="108" d="100"/>
        </p:scale>
        <p:origin x="2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2A35D-3131-1841-B799-584BC22BED4C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95AC-9BDB-6847-AE08-0864083B1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170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2A35D-3131-1841-B799-584BC22BED4C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267" y="-290077"/>
            <a:ext cx="1602344" cy="2267317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54A195AC-9BDB-6847-AE08-0864083B1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9213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2A35D-3131-1841-B799-584BC22BED4C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95AC-9BDB-6847-AE08-0864083B1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35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2A35D-3131-1841-B799-584BC22BED4C}" type="datetimeFigureOut">
              <a:rPr lang="en-US" smtClean="0"/>
              <a:t>9/2/25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95AC-9BDB-6847-AE08-0864083B1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48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2A35D-3131-1841-B799-584BC22BED4C}" type="datetimeFigureOut">
              <a:rPr lang="en-US" smtClean="0"/>
              <a:t>9/2/25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95AC-9BDB-6847-AE08-0864083B1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991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2A35D-3131-1841-B799-584BC22BED4C}" type="datetimeFigureOut">
              <a:rPr lang="en-US" smtClean="0"/>
              <a:t>9/2/25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95AC-9BDB-6847-AE08-0864083B1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726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2A35D-3131-1841-B799-584BC22BED4C}" type="datetimeFigureOut">
              <a:rPr lang="en-US" smtClean="0"/>
              <a:t>9/2/25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95AC-9BDB-6847-AE08-0864083B1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799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2A35D-3131-1841-B799-584BC22BED4C}" type="datetimeFigureOut">
              <a:rPr lang="en-US" smtClean="0"/>
              <a:t>9/2/25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95AC-9BDB-6847-AE08-0864083B1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997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2A35D-3131-1841-B799-584BC22BED4C}" type="datetimeFigureOut">
              <a:rPr lang="en-US" smtClean="0"/>
              <a:t>9/2/25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95AC-9BDB-6847-AE08-0864083B1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0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2A35D-3131-1841-B799-584BC22BED4C}" type="datetimeFigureOut">
              <a:rPr lang="en-US" smtClean="0"/>
              <a:t>9/2/25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95AC-9BDB-6847-AE08-0864083B1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925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2A35D-3131-1841-B799-584BC22BED4C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95AC-9BDB-6847-AE08-0864083B1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8987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2A35D-3131-1841-B799-584BC22BED4C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95AC-9BDB-6847-AE08-0864083B1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9281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2A35D-3131-1841-B799-584BC22BED4C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95AC-9BDB-6847-AE08-0864083B1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6172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2A35D-3131-1841-B799-584BC22BED4C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95AC-9BDB-6847-AE08-0864083B1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974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2A35D-3131-1841-B799-584BC22BED4C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95AC-9BDB-6847-AE08-0864083B1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738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2A35D-3131-1841-B799-584BC22BED4C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95AC-9BDB-6847-AE08-0864083B1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76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2A35D-3131-1841-B799-584BC22BED4C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195AC-9BDB-6847-AE08-0864083B1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889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alphaModFix amt="23000"/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282A35D-3131-1841-B799-584BC22BED4C}" type="datetimeFigureOut">
              <a:rPr lang="en-US" smtClean="0"/>
              <a:t>9/2/25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4A195AC-9BDB-6847-AE08-0864083B1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105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25690" y="1522572"/>
            <a:ext cx="8574622" cy="26161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REPUBLIC OF SERBIA</a:t>
            </a:r>
            <a:br>
              <a:rPr lang="en-US" dirty="0" smtClean="0"/>
            </a:br>
            <a:r>
              <a:rPr lang="en-US" dirty="0" smtClean="0"/>
              <a:t>NATIONAL REPORT</a:t>
            </a:r>
            <a:br>
              <a:rPr lang="en-US" dirty="0" smtClean="0"/>
            </a:br>
            <a:r>
              <a:rPr lang="en-US" sz="3600" b="1" dirty="0" smtClean="0">
                <a:solidFill>
                  <a:schemeClr val="accent1"/>
                </a:solidFill>
              </a:rPr>
              <a:t>Involvement in planning of medical personnel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12667" y="4316901"/>
            <a:ext cx="6987645" cy="1388534"/>
          </a:xfrm>
        </p:spPr>
        <p:txBody>
          <a:bodyPr>
            <a:normAutofit lnSpcReduction="10000"/>
          </a:bodyPr>
          <a:lstStyle/>
          <a:p>
            <a:r>
              <a:rPr lang="is-IS" dirty="0" smtClean="0"/>
              <a:t>Serbian Medical Chamber</a:t>
            </a:r>
          </a:p>
          <a:p>
            <a:r>
              <a:rPr lang="is-IS" dirty="0" smtClean="0"/>
              <a:t>Dr. Milan Dinic</a:t>
            </a:r>
          </a:p>
          <a:p>
            <a:r>
              <a:rPr lang="en-US" dirty="0" smtClean="0"/>
              <a:t>ZEVA Symposium, September </a:t>
            </a:r>
            <a:r>
              <a:rPr lang="is-IS" dirty="0" smtClean="0"/>
              <a:t>4-6, 2025 - Skopje</a:t>
            </a:r>
            <a:endParaRPr lang="en-US" dirty="0" smtClean="0"/>
          </a:p>
          <a:p>
            <a:endParaRPr lang="is-I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56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1315" y="237508"/>
            <a:ext cx="7398328" cy="1294410"/>
          </a:xfrm>
        </p:spPr>
        <p:txBody>
          <a:bodyPr>
            <a:noAutofit/>
          </a:bodyPr>
          <a:lstStyle/>
          <a:p>
            <a:pPr algn="ctr"/>
            <a:r>
              <a:rPr lang="en-US" dirty="0" smtClean="0"/>
              <a:t>PLANNING OF MEDICAL PERSONNEL IN SERBIA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8805" y="1698172"/>
            <a:ext cx="9037121" cy="4310742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b="1" dirty="0" smtClean="0"/>
              <a:t>Ministry of Health </a:t>
            </a:r>
            <a:r>
              <a:rPr lang="en-US" dirty="0" smtClean="0"/>
              <a:t>is the central authority overseeing healthcare services and workforce planning in Serbia.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According to the </a:t>
            </a:r>
            <a:r>
              <a:rPr lang="en-US" b="1" dirty="0" smtClean="0"/>
              <a:t>Healthcare Law</a:t>
            </a:r>
            <a:r>
              <a:rPr lang="en-US" dirty="0" smtClean="0"/>
              <a:t>, the </a:t>
            </a:r>
            <a:r>
              <a:rPr lang="en-US" b="1" dirty="0" smtClean="0"/>
              <a:t>Minister of Health </a:t>
            </a:r>
            <a:r>
              <a:rPr lang="en-US" dirty="0" smtClean="0"/>
              <a:t>adopts the </a:t>
            </a:r>
            <a:r>
              <a:rPr lang="en-US" b="1" dirty="0" smtClean="0"/>
              <a:t>National Staffing </a:t>
            </a:r>
            <a:r>
              <a:rPr lang="en-US" b="1" dirty="0"/>
              <a:t>P</a:t>
            </a:r>
            <a:r>
              <a:rPr lang="en-US" b="1" dirty="0" smtClean="0"/>
              <a:t>lan </a:t>
            </a:r>
            <a:r>
              <a:rPr lang="en-US" dirty="0" smtClean="0"/>
              <a:t>for public healthcare institutions in Serbia.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This plan sets the </a:t>
            </a:r>
            <a:r>
              <a:rPr lang="en-US" b="1" dirty="0" smtClean="0"/>
              <a:t>maximum number of employees </a:t>
            </a:r>
            <a:r>
              <a:rPr lang="en-US" dirty="0" smtClean="0"/>
              <a:t>per institution for a given budget year.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17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1927" y="261257"/>
            <a:ext cx="8526483" cy="1540617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WORKFORCE DATA MANAGEMENT 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 smtClean="0"/>
              <a:t>STRATEGIC PLANNING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1927" y="2291938"/>
            <a:ext cx="9239003" cy="3443844"/>
          </a:xfrm>
        </p:spPr>
        <p:txBody>
          <a:bodyPr>
            <a:normAutofit/>
          </a:bodyPr>
          <a:lstStyle/>
          <a:p>
            <a:endParaRPr lang="en-US" b="1" dirty="0" smtClean="0"/>
          </a:p>
          <a:p>
            <a:r>
              <a:rPr lang="en-US" b="1" dirty="0" smtClean="0"/>
              <a:t>Public </a:t>
            </a:r>
            <a:r>
              <a:rPr lang="en-US" b="1" dirty="0"/>
              <a:t>health institutes </a:t>
            </a:r>
            <a:r>
              <a:rPr lang="en-US" dirty="0"/>
              <a:t>are responsible for maintaining and updating </a:t>
            </a:r>
            <a:r>
              <a:rPr lang="en-US" b="1" dirty="0"/>
              <a:t>centralized database </a:t>
            </a:r>
            <a:r>
              <a:rPr lang="en-US" dirty="0"/>
              <a:t>on staffing </a:t>
            </a:r>
            <a:r>
              <a:rPr lang="en-US" dirty="0" smtClean="0"/>
              <a:t>levels  - including </a:t>
            </a:r>
            <a:r>
              <a:rPr lang="en-US" dirty="0"/>
              <a:t>employee structure and work arrangements.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b="1" dirty="0"/>
              <a:t>Health Workforce Development Plan </a:t>
            </a:r>
            <a:r>
              <a:rPr lang="en-US" dirty="0"/>
              <a:t>is adopted </a:t>
            </a:r>
            <a:r>
              <a:rPr lang="en-US" dirty="0" smtClean="0"/>
              <a:t>by: </a:t>
            </a:r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Minister of Health, with the consent of the Minister of Education.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845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2793" y="154379"/>
            <a:ext cx="7836229" cy="1377538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ROLE OF THE SERBIAN </a:t>
            </a:r>
            <a:br>
              <a:rPr lang="en-US" sz="4000" dirty="0" smtClean="0"/>
            </a:br>
            <a:r>
              <a:rPr lang="en-US" sz="4000" dirty="0" smtClean="0"/>
              <a:t>MEDICAL CHAMBER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1293" y="1864425"/>
            <a:ext cx="9774381" cy="426324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Serbian Medical </a:t>
            </a:r>
            <a:r>
              <a:rPr lang="en-US" dirty="0" smtClean="0"/>
              <a:t>Chamber: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Maintains </a:t>
            </a:r>
            <a:r>
              <a:rPr lang="en-US" dirty="0"/>
              <a:t>a regularly </a:t>
            </a:r>
            <a:r>
              <a:rPr lang="en-US" b="1" dirty="0"/>
              <a:t>updated and detailed database </a:t>
            </a:r>
            <a:r>
              <a:rPr lang="en-US" dirty="0"/>
              <a:t>of physicians in </a:t>
            </a:r>
            <a:r>
              <a:rPr lang="en-US" dirty="0" smtClean="0"/>
              <a:t>Serbia</a:t>
            </a:r>
          </a:p>
          <a:p>
            <a:endParaRPr lang="en-US" dirty="0" smtClean="0"/>
          </a:p>
          <a:p>
            <a:r>
              <a:rPr lang="en-US" dirty="0"/>
              <a:t>P</a:t>
            </a:r>
            <a:r>
              <a:rPr lang="en-US" dirty="0" smtClean="0"/>
              <a:t>ositioned </a:t>
            </a:r>
            <a:r>
              <a:rPr lang="en-US" dirty="0"/>
              <a:t>itself as a </a:t>
            </a:r>
            <a:r>
              <a:rPr lang="en-US" dirty="0" smtClean="0"/>
              <a:t>partner </a:t>
            </a:r>
            <a:r>
              <a:rPr lang="en-US" dirty="0"/>
              <a:t>of Ministry of </a:t>
            </a:r>
            <a:r>
              <a:rPr lang="en-US"/>
              <a:t>Health </a:t>
            </a:r>
            <a:r>
              <a:rPr lang="en-US" smtClean="0"/>
              <a:t>and </a:t>
            </a:r>
            <a:r>
              <a:rPr lang="en-US" dirty="0"/>
              <a:t>Public Health Institute in </a:t>
            </a:r>
            <a:r>
              <a:rPr lang="en-US" b="1" dirty="0"/>
              <a:t>data exchange </a:t>
            </a:r>
            <a:r>
              <a:rPr lang="en-US" dirty="0" smtClean="0"/>
              <a:t>initiatives.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6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3791" y="0"/>
            <a:ext cx="8918369" cy="1306286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CONTINUING MEDICAL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3791" y="1401289"/>
            <a:ext cx="9738756" cy="407323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In addition to delivering </a:t>
            </a:r>
            <a:r>
              <a:rPr lang="en-US" b="1" dirty="0" smtClean="0"/>
              <a:t>Continuing Medical Education (CME) </a:t>
            </a:r>
            <a:r>
              <a:rPr lang="en-US" dirty="0" smtClean="0"/>
              <a:t>programs, the Serbian Medical Chamber:</a:t>
            </a:r>
          </a:p>
          <a:p>
            <a:r>
              <a:rPr lang="en-US" dirty="0" smtClean="0"/>
              <a:t> Plays an advisory role in shaping the criteria and procedures for CME accreditation, as it has representative in the </a:t>
            </a:r>
            <a:r>
              <a:rPr lang="en-US" b="1" dirty="0" smtClean="0"/>
              <a:t>Health Council </a:t>
            </a:r>
            <a:r>
              <a:rPr lang="mr-IN" dirty="0" smtClean="0"/>
              <a:t>–</a:t>
            </a:r>
            <a:r>
              <a:rPr lang="en-US" dirty="0" smtClean="0"/>
              <a:t> the body responsible for accrediting CME programs. </a:t>
            </a:r>
            <a:endParaRPr lang="en-US" dirty="0"/>
          </a:p>
          <a:p>
            <a:r>
              <a:rPr lang="en-US" dirty="0"/>
              <a:t>T</a:t>
            </a:r>
            <a:r>
              <a:rPr lang="en-US" dirty="0" smtClean="0"/>
              <a:t>racking physicians’ participation in CME. </a:t>
            </a:r>
          </a:p>
          <a:p>
            <a:pPr marL="0" indent="0">
              <a:buNone/>
            </a:pPr>
            <a:r>
              <a:rPr lang="en-US" b="1" dirty="0" smtClean="0"/>
              <a:t>This responsibilities ensure that: </a:t>
            </a:r>
          </a:p>
          <a:p>
            <a:pPr>
              <a:buFont typeface="Wingdings" charset="2"/>
              <a:buChar char="ü"/>
            </a:pPr>
            <a:r>
              <a:rPr lang="en-US" dirty="0" smtClean="0"/>
              <a:t>Healthcare professionals maintain and continuously improve their competencies</a:t>
            </a:r>
          </a:p>
          <a:p>
            <a:pPr>
              <a:buFont typeface="Wingdings" charset="2"/>
              <a:buChar char="ü"/>
            </a:pPr>
            <a:r>
              <a:rPr lang="en-US" dirty="0" smtClean="0"/>
              <a:t>Meet the requirements for medical license renewal.</a:t>
            </a:r>
          </a:p>
          <a:p>
            <a:pPr>
              <a:buFont typeface="Wingdings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52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1295" y="83128"/>
            <a:ext cx="8752114" cy="1472539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CME ACTIVITIES OF </a:t>
            </a:r>
            <a:br>
              <a:rPr lang="en-US" sz="4000" dirty="0" smtClean="0"/>
            </a:br>
            <a:r>
              <a:rPr lang="en-US" sz="4000" dirty="0" smtClean="0"/>
              <a:t>SERBIAN MEDICAL CHAMBER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40675" y="2185060"/>
            <a:ext cx="9437655" cy="3083625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Serbian </a:t>
            </a:r>
            <a:r>
              <a:rPr lang="en-US" dirty="0"/>
              <a:t>Medical Chamber is legally authorized to organize seminars, courses, and other CME </a:t>
            </a:r>
            <a:r>
              <a:rPr lang="en-US" dirty="0" smtClean="0"/>
              <a:t>programs</a:t>
            </a:r>
            <a:r>
              <a:rPr lang="en-US" dirty="0"/>
              <a:t>:</a:t>
            </a:r>
            <a:endParaRPr lang="en-US" dirty="0" smtClean="0"/>
          </a:p>
          <a:p>
            <a:r>
              <a:rPr lang="en-US" dirty="0"/>
              <a:t>F</a:t>
            </a:r>
            <a:r>
              <a:rPr lang="en-US" dirty="0" smtClean="0"/>
              <a:t>ree </a:t>
            </a:r>
            <a:r>
              <a:rPr lang="en-US" dirty="0"/>
              <a:t>online courses are available for physicians </a:t>
            </a:r>
            <a:endParaRPr lang="en-US" dirty="0" smtClean="0"/>
          </a:p>
          <a:p>
            <a:r>
              <a:rPr lang="en-US" dirty="0"/>
              <a:t>W</a:t>
            </a:r>
            <a:r>
              <a:rPr lang="en-US" dirty="0" smtClean="0"/>
              <a:t>orkshops </a:t>
            </a:r>
            <a:r>
              <a:rPr lang="en-US" dirty="0"/>
              <a:t>and seminars </a:t>
            </a:r>
            <a:r>
              <a:rPr lang="mr-IN" dirty="0" smtClean="0"/>
              <a:t>–</a:t>
            </a:r>
            <a:r>
              <a:rPr lang="en-US" dirty="0" smtClean="0"/>
              <a:t> growing every year</a:t>
            </a:r>
          </a:p>
          <a:p>
            <a:r>
              <a:rPr lang="en-US" dirty="0"/>
              <a:t>N</a:t>
            </a:r>
            <a:r>
              <a:rPr lang="en-US" dirty="0" smtClean="0"/>
              <a:t>ational </a:t>
            </a:r>
            <a:r>
              <a:rPr lang="en-US" dirty="0"/>
              <a:t>congress with international participation.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80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515" y="3021557"/>
            <a:ext cx="2707574" cy="3831216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28235" y="1695994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THANK YOU FOR YOUR ATTENTION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06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376</TotalTime>
  <Words>291</Words>
  <Application>Microsoft Macintosh PowerPoint</Application>
  <PresentationFormat>Widescreen</PresentationFormat>
  <Paragraphs>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Corbel</vt:lpstr>
      <vt:lpstr>Mangal</vt:lpstr>
      <vt:lpstr>Wingdings</vt:lpstr>
      <vt:lpstr>Arial</vt:lpstr>
      <vt:lpstr>Parallax</vt:lpstr>
      <vt:lpstr>REPUBLIC OF SERBIA NATIONAL REPORT Involvement in planning of medical personnel</vt:lpstr>
      <vt:lpstr>PLANNING OF MEDICAL PERSONNEL IN SERBIA</vt:lpstr>
      <vt:lpstr>WORKFORCE DATA MANAGEMENT  STRATEGIC PLANNING</vt:lpstr>
      <vt:lpstr>ROLE OF THE SERBIAN  MEDICAL CHAMBER</vt:lpstr>
      <vt:lpstr>CONTINUING MEDICAL EDUCATION</vt:lpstr>
      <vt:lpstr>CME ACTIVITIES OF  SERBIAN MEDICAL CHAMBER</vt:lpstr>
      <vt:lpstr>THANK YOU FOR YOUR ATTENTION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REPUBLIC OF SERBIA NATIONAL REPORT Involvement in planning of medical personnel</dc:title>
  <dc:creator>Microsoft Office User</dc:creator>
  <cp:lastModifiedBy>Microsoft Office User</cp:lastModifiedBy>
  <cp:revision>24</cp:revision>
  <dcterms:created xsi:type="dcterms:W3CDTF">2025-08-27T14:38:15Z</dcterms:created>
  <dcterms:modified xsi:type="dcterms:W3CDTF">2025-09-02T09:53:41Z</dcterms:modified>
</cp:coreProperties>
</file>