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5" r:id="rId1"/>
  </p:sldMasterIdLst>
  <p:sldIdLst>
    <p:sldId id="256" r:id="rId2"/>
    <p:sldId id="262" r:id="rId3"/>
    <p:sldId id="263" r:id="rId4"/>
    <p:sldId id="264" r:id="rId5"/>
    <p:sldId id="265" r:id="rId6"/>
    <p:sldId id="275"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414"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0A76911-E45C-4D59-91E6-E6C12AAF9BDF}" type="datetimeFigureOut">
              <a:rPr lang="en-US" smtClean="0"/>
              <a:t>05-Sep-25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255346" y="2750337"/>
            <a:ext cx="1171888" cy="1356442"/>
          </a:xfrm>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2045059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A76911-E45C-4D59-91E6-E6C12AAF9BDF}" type="datetimeFigureOut">
              <a:rPr lang="en-US" smtClean="0"/>
              <a:t>05-Sep-25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32967856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A76911-E45C-4D59-91E6-E6C12AAF9BDF}" type="datetimeFigureOut">
              <a:rPr lang="en-US" smtClean="0"/>
              <a:t>05-Sep-25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729455" y="2869895"/>
            <a:ext cx="1154151" cy="1090789"/>
          </a:xfrm>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2974180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0A76911-E45C-4D59-91E6-E6C12AAF9BDF}" type="datetimeFigureOut">
              <a:rPr lang="en-US" smtClean="0"/>
              <a:t>05-Sep-25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12229044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0A76911-E45C-4D59-91E6-E6C12AAF9BDF}" type="datetimeFigureOut">
              <a:rPr lang="en-US" smtClean="0"/>
              <a:t>05-Sep-25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37824578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0A76911-E45C-4D59-91E6-E6C12AAF9BDF}" type="datetimeFigureOut">
              <a:rPr lang="en-US" smtClean="0"/>
              <a:t>05-Sep-25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22212066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70A76911-E45C-4D59-91E6-E6C12AAF9BDF}" type="datetimeFigureOut">
              <a:rPr lang="en-US" smtClean="0"/>
              <a:t>05-Sep-25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24862793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0A76911-E45C-4D59-91E6-E6C12AAF9BDF}" type="datetimeFigureOut">
              <a:rPr lang="en-US" smtClean="0"/>
              <a:t>05-Sep-25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613212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0A76911-E45C-4D59-91E6-E6C12AAF9BDF}" type="datetimeFigureOut">
              <a:rPr lang="en-US" smtClean="0"/>
              <a:t>05-Sep-25</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607440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0A76911-E45C-4D59-91E6-E6C12AAF9BDF}" type="datetimeFigureOut">
              <a:rPr lang="en-US" smtClean="0"/>
              <a:t>05-Sep-25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309"/>
            <a:ext cx="1154151" cy="1090789"/>
          </a:xfrm>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3110622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0A76911-E45C-4D59-91E6-E6C12AAF9BDF}" type="datetimeFigureOut">
              <a:rPr lang="en-US" smtClean="0"/>
              <a:t>05-Sep-25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615"/>
            <a:ext cx="1154151" cy="1090789"/>
          </a:xfrm>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15428322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0A76911-E45C-4D59-91E6-E6C12AAF9BDF}" type="datetimeFigureOut">
              <a:rPr lang="en-US" smtClean="0"/>
              <a:t>05-Sep-25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2E7BD22D-35F1-4754-A7B6-62E67F1532C1}" type="slidenum">
              <a:rPr lang="en-US" smtClean="0"/>
              <a:t>‹#›</a:t>
            </a:fld>
            <a:endParaRPr lang="en-US"/>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12310539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0A76911-E45C-4D59-91E6-E6C12AAF9BDF}" type="datetimeFigureOut">
              <a:rPr lang="en-US" smtClean="0"/>
              <a:t>05-Sep-25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34488823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70A76911-E45C-4D59-91E6-E6C12AAF9BDF}" type="datetimeFigureOut">
              <a:rPr lang="en-US" smtClean="0"/>
              <a:t>05-Sep-25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7797798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70A76911-E45C-4D59-91E6-E6C12AAF9BDF}" type="datetimeFigureOut">
              <a:rPr lang="en-US" smtClean="0"/>
              <a:t>05-Sep-25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15173051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A76911-E45C-4D59-91E6-E6C12AAF9BDF}" type="datetimeFigureOut">
              <a:rPr lang="en-US" smtClean="0"/>
              <a:t>05-Sep-25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7BD22D-35F1-4754-A7B6-62E67F1532C1}" type="slidenum">
              <a:rPr lang="en-US" smtClean="0"/>
              <a:t>‹#›</a:t>
            </a:fld>
            <a:endParaRPr lang="en-US"/>
          </a:p>
        </p:txBody>
      </p:sp>
    </p:spTree>
    <p:extLst>
      <p:ext uri="{BB962C8B-B14F-4D97-AF65-F5344CB8AC3E}">
        <p14:creationId xmlns:p14="http://schemas.microsoft.com/office/powerpoint/2010/main" val="31153934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70A76911-E45C-4D59-91E6-E6C12AAF9BDF}" type="datetimeFigureOut">
              <a:rPr lang="en-US" smtClean="0"/>
              <a:t>05-Sep-25</a:t>
            </a:fld>
            <a:endParaRPr lang="en-US"/>
          </a:p>
        </p:txBody>
      </p:sp>
      <p:sp>
        <p:nvSpPr>
          <p:cNvPr id="5" name="Footer Placeholder 4"/>
          <p:cNvSpPr>
            <a:spLocks noGrp="1"/>
          </p:cNvSpPr>
          <p:nvPr>
            <p:ph type="ftr" sz="quarter" idx="11"/>
          </p:nvPr>
        </p:nvSpPr>
        <p:spPr>
          <a:xfrm>
            <a:off x="680321" y="5936188"/>
            <a:ext cx="6126805" cy="365125"/>
          </a:xfrm>
        </p:spPr>
        <p:txBody>
          <a:bodyPr/>
          <a:lstStyle/>
          <a:p>
            <a:endParaRPr lang="en-US"/>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2E7BD22D-35F1-4754-A7B6-62E67F1532C1}" type="slidenum">
              <a:rPr lang="en-US" smtClean="0"/>
              <a:t>‹#›</a:t>
            </a:fld>
            <a:endParaRPr lang="en-US"/>
          </a:p>
        </p:txBody>
      </p:sp>
    </p:spTree>
    <p:extLst>
      <p:ext uri="{BB962C8B-B14F-4D97-AF65-F5344CB8AC3E}">
        <p14:creationId xmlns:p14="http://schemas.microsoft.com/office/powerpoint/2010/main" val="30519535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70A76911-E45C-4D59-91E6-E6C12AAF9BDF}" type="datetimeFigureOut">
              <a:rPr lang="en-US" smtClean="0"/>
              <a:t>05-Sep-25</a:t>
            </a:fld>
            <a:endParaRPr lang="en-US"/>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2E7BD22D-35F1-4754-A7B6-62E67F1532C1}" type="slidenum">
              <a:rPr lang="en-US" smtClean="0"/>
              <a:t>‹#›</a:t>
            </a:fld>
            <a:endParaRPr lang="en-US"/>
          </a:p>
        </p:txBody>
      </p:sp>
    </p:spTree>
    <p:extLst>
      <p:ext uri="{BB962C8B-B14F-4D97-AF65-F5344CB8AC3E}">
        <p14:creationId xmlns:p14="http://schemas.microsoft.com/office/powerpoint/2010/main" val="3196365410"/>
      </p:ext>
    </p:extLst>
  </p:cSld>
  <p:clrMap bg1="dk1" tx1="lt1" bg2="dk2" tx2="lt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 id="2147483789" r:id="rId14"/>
    <p:sldLayoutId id="2147483790" r:id="rId15"/>
    <p:sldLayoutId id="2147483791" r:id="rId16"/>
    <p:sldLayoutId id="2147483792"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FC058-C89F-41B6-9154-6A1D427454B6}"/>
              </a:ext>
            </a:extLst>
          </p:cNvPr>
          <p:cNvSpPr>
            <a:spLocks noGrp="1"/>
          </p:cNvSpPr>
          <p:nvPr>
            <p:ph type="ctrTitle"/>
          </p:nvPr>
        </p:nvSpPr>
        <p:spPr/>
        <p:txBody>
          <a:bodyPr/>
          <a:lstStyle/>
          <a:p>
            <a:r>
              <a:rPr lang="en-US" dirty="0"/>
              <a:t>ZEVA Meeting</a:t>
            </a:r>
            <a:br>
              <a:rPr lang="en-US" dirty="0"/>
            </a:br>
            <a:r>
              <a:rPr lang="en-US" dirty="0"/>
              <a:t>Romania - Report</a:t>
            </a:r>
          </a:p>
        </p:txBody>
      </p:sp>
      <p:sp>
        <p:nvSpPr>
          <p:cNvPr id="3" name="Subtitle 2">
            <a:extLst>
              <a:ext uri="{FF2B5EF4-FFF2-40B4-BE49-F238E27FC236}">
                <a16:creationId xmlns:a16="http://schemas.microsoft.com/office/drawing/2014/main" id="{630E4A6D-9264-41BB-8499-C38872C288B4}"/>
              </a:ext>
            </a:extLst>
          </p:cNvPr>
          <p:cNvSpPr>
            <a:spLocks noGrp="1"/>
          </p:cNvSpPr>
          <p:nvPr>
            <p:ph type="subTitle" idx="1"/>
          </p:nvPr>
        </p:nvSpPr>
        <p:spPr>
          <a:xfrm>
            <a:off x="680321" y="4394039"/>
            <a:ext cx="8694497" cy="1669410"/>
          </a:xfrm>
        </p:spPr>
        <p:txBody>
          <a:bodyPr>
            <a:normAutofit/>
          </a:bodyPr>
          <a:lstStyle/>
          <a:p>
            <a:r>
              <a:rPr lang="en-US" sz="1800" b="1" dirty="0"/>
              <a:t>Dr. CARMEN PANTI</a:t>
            </a:r>
            <a:r>
              <a:rPr lang="ro-RO" sz="1800" b="1" dirty="0"/>
              <a:t>Ș</a:t>
            </a:r>
            <a:endParaRPr lang="en-US" sz="1800" b="1" dirty="0"/>
          </a:p>
          <a:p>
            <a:endParaRPr lang="en-US" sz="1800" b="1" dirty="0"/>
          </a:p>
          <a:p>
            <a:r>
              <a:rPr lang="en-US" sz="1800" b="1" dirty="0"/>
              <a:t>Vice-President of the Executive Board of the Romanian College of Physicians, Coordinator of the Professional Jurisdiction Department</a:t>
            </a:r>
          </a:p>
        </p:txBody>
      </p:sp>
      <p:pic>
        <p:nvPicPr>
          <p:cNvPr id="5" name="Picture 4">
            <a:extLst>
              <a:ext uri="{FF2B5EF4-FFF2-40B4-BE49-F238E27FC236}">
                <a16:creationId xmlns:a16="http://schemas.microsoft.com/office/drawing/2014/main" id="{67C4F300-EDB3-4AFC-BC51-9227544A24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0289"/>
            <a:ext cx="12192000" cy="2684607"/>
          </a:xfrm>
          <a:prstGeom prst="rect">
            <a:avLst/>
          </a:prstGeom>
        </p:spPr>
      </p:pic>
      <p:pic>
        <p:nvPicPr>
          <p:cNvPr id="7" name="Picture 6">
            <a:extLst>
              <a:ext uri="{FF2B5EF4-FFF2-40B4-BE49-F238E27FC236}">
                <a16:creationId xmlns:a16="http://schemas.microsoft.com/office/drawing/2014/main" id="{CAAC4080-B95A-4821-8261-9C2382F175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3429000"/>
            <a:ext cx="577961" cy="577961"/>
          </a:xfrm>
          <a:prstGeom prst="rect">
            <a:avLst/>
          </a:prstGeom>
        </p:spPr>
      </p:pic>
    </p:spTree>
    <p:extLst>
      <p:ext uri="{BB962C8B-B14F-4D97-AF65-F5344CB8AC3E}">
        <p14:creationId xmlns:p14="http://schemas.microsoft.com/office/powerpoint/2010/main" val="3131405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DE87951-802B-4CC2-9B0A-9E3E8F49FF2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18082" y="2121763"/>
            <a:ext cx="3768236" cy="4574899"/>
          </a:xfrm>
        </p:spPr>
      </p:pic>
      <p:pic>
        <p:nvPicPr>
          <p:cNvPr id="4" name="Picture 3">
            <a:extLst>
              <a:ext uri="{FF2B5EF4-FFF2-40B4-BE49-F238E27FC236}">
                <a16:creationId xmlns:a16="http://schemas.microsoft.com/office/drawing/2014/main" id="{E235184D-78BA-4B76-AEAC-A85E30A2A0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2359"/>
            <a:ext cx="9777274" cy="2152898"/>
          </a:xfrm>
          <a:prstGeom prst="rect">
            <a:avLst/>
          </a:prstGeom>
        </p:spPr>
      </p:pic>
      <p:pic>
        <p:nvPicPr>
          <p:cNvPr id="7" name="Picture 6">
            <a:extLst>
              <a:ext uri="{FF2B5EF4-FFF2-40B4-BE49-F238E27FC236}">
                <a16:creationId xmlns:a16="http://schemas.microsoft.com/office/drawing/2014/main" id="{47373F93-4144-436E-B02F-D033564C2C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04400" y="2121763"/>
            <a:ext cx="3869518" cy="4503878"/>
          </a:xfrm>
          <a:prstGeom prst="rect">
            <a:avLst/>
          </a:prstGeom>
        </p:spPr>
      </p:pic>
    </p:spTree>
    <p:extLst>
      <p:ext uri="{BB962C8B-B14F-4D97-AF65-F5344CB8AC3E}">
        <p14:creationId xmlns:p14="http://schemas.microsoft.com/office/powerpoint/2010/main" val="36322811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620CC1-E27B-43A8-8EAA-00C59AD0D848}"/>
              </a:ext>
            </a:extLst>
          </p:cNvPr>
          <p:cNvSpPr>
            <a:spLocks noGrp="1"/>
          </p:cNvSpPr>
          <p:nvPr>
            <p:ph idx="1"/>
          </p:nvPr>
        </p:nvSpPr>
        <p:spPr>
          <a:xfrm>
            <a:off x="452761" y="2104008"/>
            <a:ext cx="11425561" cy="4403323"/>
          </a:xfrm>
        </p:spPr>
        <p:txBody>
          <a:bodyPr>
            <a:normAutofit/>
          </a:bodyPr>
          <a:lstStyle/>
          <a:p>
            <a:pPr algn="just"/>
            <a:endParaRPr lang="en-US" sz="2800" dirty="0"/>
          </a:p>
          <a:p>
            <a:pPr algn="just"/>
            <a:r>
              <a:rPr lang="en-US" sz="2800" dirty="0">
                <a:solidFill>
                  <a:srgbClr val="FF0000"/>
                </a:solidFill>
              </a:rPr>
              <a:t>Recognition of foreign diplomas: </a:t>
            </a:r>
            <a:r>
              <a:rPr lang="en-US" sz="2800" dirty="0"/>
              <a:t>Which authority in your country is responsible for the recognition of foreign diplomas? Is your medical chamber responsible?</a:t>
            </a:r>
          </a:p>
          <a:p>
            <a:pPr algn="just"/>
            <a:endParaRPr lang="en-US" sz="2800" dirty="0"/>
          </a:p>
          <a:p>
            <a:pPr algn="just"/>
            <a:r>
              <a:rPr lang="en-US" sz="2800" dirty="0"/>
              <a:t>For the recognition of university diplomas issued in other countries, the competent authority in this field is the National Centre for the Recognition and Equivalence of Diplomas (CNRED), which operates as a department within the Ministry of Education.</a:t>
            </a:r>
          </a:p>
        </p:txBody>
      </p:sp>
      <p:pic>
        <p:nvPicPr>
          <p:cNvPr id="4" name="Picture 3">
            <a:extLst>
              <a:ext uri="{FF2B5EF4-FFF2-40B4-BE49-F238E27FC236}">
                <a16:creationId xmlns:a16="http://schemas.microsoft.com/office/drawing/2014/main" id="{E235184D-78BA-4B76-AEAC-A85E30A2A0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2359"/>
            <a:ext cx="9777274" cy="2152898"/>
          </a:xfrm>
          <a:prstGeom prst="rect">
            <a:avLst/>
          </a:prstGeom>
        </p:spPr>
      </p:pic>
    </p:spTree>
    <p:extLst>
      <p:ext uri="{BB962C8B-B14F-4D97-AF65-F5344CB8AC3E}">
        <p14:creationId xmlns:p14="http://schemas.microsoft.com/office/powerpoint/2010/main" val="4242253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620CC1-E27B-43A8-8EAA-00C59AD0D848}"/>
              </a:ext>
            </a:extLst>
          </p:cNvPr>
          <p:cNvSpPr>
            <a:spLocks noGrp="1"/>
          </p:cNvSpPr>
          <p:nvPr>
            <p:ph idx="1"/>
          </p:nvPr>
        </p:nvSpPr>
        <p:spPr>
          <a:xfrm>
            <a:off x="452761" y="2104008"/>
            <a:ext cx="11425561" cy="4403323"/>
          </a:xfrm>
        </p:spPr>
        <p:txBody>
          <a:bodyPr>
            <a:normAutofit/>
          </a:bodyPr>
          <a:lstStyle/>
          <a:p>
            <a:pPr algn="just"/>
            <a:endParaRPr lang="en-US" sz="2800" dirty="0"/>
          </a:p>
          <a:p>
            <a:pPr algn="just"/>
            <a:r>
              <a:rPr lang="en-US" sz="2800" dirty="0"/>
              <a:t>The procedure for the recognition of a qualification obtained outside the European Union is carried out by the Ministry of Health.</a:t>
            </a:r>
          </a:p>
          <a:p>
            <a:pPr algn="just"/>
            <a:endParaRPr lang="en-US" sz="2800" dirty="0"/>
          </a:p>
          <a:p>
            <a:pPr algn="just"/>
            <a:r>
              <a:rPr lang="en-US" sz="2800" dirty="0"/>
              <a:t>The Romanian College of Physicians is involved in the procedure for the recognition of qualifications obtained in other countries, by issuing an opinion based on the minutes of the Joint Recognition Commissions in which the RCP has 2 members.</a:t>
            </a:r>
          </a:p>
        </p:txBody>
      </p:sp>
      <p:pic>
        <p:nvPicPr>
          <p:cNvPr id="4" name="Picture 3">
            <a:extLst>
              <a:ext uri="{FF2B5EF4-FFF2-40B4-BE49-F238E27FC236}">
                <a16:creationId xmlns:a16="http://schemas.microsoft.com/office/drawing/2014/main" id="{E235184D-78BA-4B76-AEAC-A85E30A2A0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2359"/>
            <a:ext cx="9777274" cy="2152898"/>
          </a:xfrm>
          <a:prstGeom prst="rect">
            <a:avLst/>
          </a:prstGeom>
        </p:spPr>
      </p:pic>
    </p:spTree>
    <p:extLst>
      <p:ext uri="{BB962C8B-B14F-4D97-AF65-F5344CB8AC3E}">
        <p14:creationId xmlns:p14="http://schemas.microsoft.com/office/powerpoint/2010/main" val="28663801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620CC1-E27B-43A8-8EAA-00C59AD0D848}"/>
              </a:ext>
            </a:extLst>
          </p:cNvPr>
          <p:cNvSpPr>
            <a:spLocks noGrp="1"/>
          </p:cNvSpPr>
          <p:nvPr>
            <p:ph idx="1"/>
          </p:nvPr>
        </p:nvSpPr>
        <p:spPr>
          <a:xfrm>
            <a:off x="452761" y="2104008"/>
            <a:ext cx="11425561" cy="4403323"/>
          </a:xfrm>
        </p:spPr>
        <p:txBody>
          <a:bodyPr>
            <a:normAutofit/>
          </a:bodyPr>
          <a:lstStyle/>
          <a:p>
            <a:pPr algn="just"/>
            <a:endParaRPr lang="en-US" sz="2800" dirty="0"/>
          </a:p>
          <a:p>
            <a:pPr algn="just"/>
            <a:r>
              <a:rPr lang="en-US" sz="2800" dirty="0"/>
              <a:t>Qualifications obtained in the EU are recognized through the automatic mechanism or the general system by the Ministry of Health.</a:t>
            </a:r>
          </a:p>
          <a:p>
            <a:pPr algn="just"/>
            <a:endParaRPr lang="en-US" sz="2800" dirty="0"/>
          </a:p>
          <a:p>
            <a:pPr algn="just"/>
            <a:r>
              <a:rPr lang="en-US" sz="2800" dirty="0"/>
              <a:t>The right to practice is obtained after registration in the Romanian College of Physicians, which in turn is possible only after the equivalence of the university degree by the CNRED and the title of qualification by the Ministry of Health.</a:t>
            </a:r>
          </a:p>
        </p:txBody>
      </p:sp>
      <p:pic>
        <p:nvPicPr>
          <p:cNvPr id="4" name="Picture 3">
            <a:extLst>
              <a:ext uri="{FF2B5EF4-FFF2-40B4-BE49-F238E27FC236}">
                <a16:creationId xmlns:a16="http://schemas.microsoft.com/office/drawing/2014/main" id="{E235184D-78BA-4B76-AEAC-A85E30A2A0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2359"/>
            <a:ext cx="9777274" cy="2152898"/>
          </a:xfrm>
          <a:prstGeom prst="rect">
            <a:avLst/>
          </a:prstGeom>
        </p:spPr>
      </p:pic>
    </p:spTree>
    <p:extLst>
      <p:ext uri="{BB962C8B-B14F-4D97-AF65-F5344CB8AC3E}">
        <p14:creationId xmlns:p14="http://schemas.microsoft.com/office/powerpoint/2010/main" val="42202706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620CC1-E27B-43A8-8EAA-00C59AD0D848}"/>
              </a:ext>
            </a:extLst>
          </p:cNvPr>
          <p:cNvSpPr>
            <a:spLocks noGrp="1"/>
          </p:cNvSpPr>
          <p:nvPr>
            <p:ph idx="1"/>
          </p:nvPr>
        </p:nvSpPr>
        <p:spPr>
          <a:xfrm>
            <a:off x="303320" y="3710867"/>
            <a:ext cx="11425561" cy="932154"/>
          </a:xfrm>
        </p:spPr>
        <p:txBody>
          <a:bodyPr>
            <a:normAutofit/>
          </a:bodyPr>
          <a:lstStyle/>
          <a:p>
            <a:pPr marL="0" indent="0" algn="ctr">
              <a:buNone/>
            </a:pPr>
            <a:r>
              <a:rPr lang="en-US" sz="5400" dirty="0"/>
              <a:t>THANK YOU FOR YOUR ATTENTION!</a:t>
            </a:r>
          </a:p>
        </p:txBody>
      </p:sp>
      <p:pic>
        <p:nvPicPr>
          <p:cNvPr id="4" name="Picture 3">
            <a:extLst>
              <a:ext uri="{FF2B5EF4-FFF2-40B4-BE49-F238E27FC236}">
                <a16:creationId xmlns:a16="http://schemas.microsoft.com/office/drawing/2014/main" id="{E235184D-78BA-4B76-AEAC-A85E30A2A0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2359"/>
            <a:ext cx="9777274" cy="2152898"/>
          </a:xfrm>
          <a:prstGeom prst="rect">
            <a:avLst/>
          </a:prstGeom>
        </p:spPr>
      </p:pic>
    </p:spTree>
    <p:extLst>
      <p:ext uri="{BB962C8B-B14F-4D97-AF65-F5344CB8AC3E}">
        <p14:creationId xmlns:p14="http://schemas.microsoft.com/office/powerpoint/2010/main" val="3298775442"/>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1F8094"/>
      </a:dk2>
      <a:lt2>
        <a:srgbClr val="E7E6E6"/>
      </a:lt2>
      <a:accent1>
        <a:srgbClr val="39CDE7"/>
      </a:accent1>
      <a:accent2>
        <a:srgbClr val="60DE72"/>
      </a:accent2>
      <a:accent3>
        <a:srgbClr val="DDCC64"/>
      </a:accent3>
      <a:accent4>
        <a:srgbClr val="F49D50"/>
      </a:accent4>
      <a:accent5>
        <a:srgbClr val="E44951"/>
      </a:accent5>
      <a:accent6>
        <a:srgbClr val="D666F9"/>
      </a:accent6>
      <a:hlink>
        <a:srgbClr val="4BF7ED"/>
      </a:hlink>
      <a:folHlink>
        <a:srgbClr val="95E9F4"/>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28000"/>
              </a:schemeClr>
            </a:gs>
            <a:gs pos="50000">
              <a:schemeClr val="phClr">
                <a:shade val="100000"/>
                <a:hueMod val="100000"/>
                <a:satMod val="110000"/>
                <a:lumMod val="130000"/>
              </a:schemeClr>
            </a:gs>
            <a:gs pos="100000">
              <a:schemeClr val="phClr">
                <a:shade val="78000"/>
                <a:hueMod val="118000"/>
                <a:satMod val="12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7DC10E3-4FF5-456B-A359-A0F378C1E5FB}"/>
    </a:ext>
  </a:extLst>
</a:theme>
</file>

<file path=docProps/app.xml><?xml version="1.0" encoding="utf-8"?>
<Properties xmlns="http://schemas.openxmlformats.org/officeDocument/2006/extended-properties" xmlns:vt="http://schemas.openxmlformats.org/officeDocument/2006/docPropsVTypes">
  <Template>TM04033917[[fn=Berlin]]</Template>
  <TotalTime>65</TotalTime>
  <Words>228</Words>
  <Application>Microsoft Office PowerPoint</Application>
  <PresentationFormat>Ecran lat</PresentationFormat>
  <Paragraphs>17</Paragraphs>
  <Slides>6</Slides>
  <Notes>0</Notes>
  <HiddenSlides>0</HiddenSlides>
  <MMClips>0</MMClips>
  <ScaleCrop>false</ScaleCrop>
  <HeadingPairs>
    <vt:vector size="6" baseType="variant">
      <vt:variant>
        <vt:lpstr>Fonturi utilizate</vt:lpstr>
      </vt:variant>
      <vt:variant>
        <vt:i4>2</vt:i4>
      </vt:variant>
      <vt:variant>
        <vt:lpstr>Temă</vt:lpstr>
      </vt:variant>
      <vt:variant>
        <vt:i4>1</vt:i4>
      </vt:variant>
      <vt:variant>
        <vt:lpstr>Titluri diapozitive</vt:lpstr>
      </vt:variant>
      <vt:variant>
        <vt:i4>6</vt:i4>
      </vt:variant>
    </vt:vector>
  </HeadingPairs>
  <TitlesOfParts>
    <vt:vector size="9" baseType="lpstr">
      <vt:lpstr>Arial</vt:lpstr>
      <vt:lpstr>Trebuchet MS</vt:lpstr>
      <vt:lpstr>Berlin</vt:lpstr>
      <vt:lpstr>ZEVA Meeting Romania - Report</vt:lpstr>
      <vt:lpstr>Prezentare PowerPoint</vt:lpstr>
      <vt:lpstr>Prezentare PowerPoint</vt:lpstr>
      <vt:lpstr>Prezentare PowerPoint</vt:lpstr>
      <vt:lpstr>Prezentare PowerPoint</vt:lpstr>
      <vt:lpstr>Prezentare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ZEVA Meeting Romania - Report</dc:title>
  <dc:creator>Anca Roman</dc:creator>
  <cp:lastModifiedBy>CARMEN PANTIS</cp:lastModifiedBy>
  <cp:revision>14</cp:revision>
  <dcterms:created xsi:type="dcterms:W3CDTF">2025-09-04T10:05:12Z</dcterms:created>
  <dcterms:modified xsi:type="dcterms:W3CDTF">2025-09-04T21:10:18Z</dcterms:modified>
</cp:coreProperties>
</file>