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303" r:id="rId3"/>
    <p:sldId id="300" r:id="rId4"/>
    <p:sldId id="310" r:id="rId5"/>
    <p:sldId id="304" r:id="rId6"/>
    <p:sldId id="313" r:id="rId7"/>
    <p:sldId id="311" r:id="rId8"/>
    <p:sldId id="312" r:id="rId9"/>
    <p:sldId id="306" r:id="rId10"/>
    <p:sldId id="308" r:id="rId11"/>
    <p:sldId id="309" r:id="rId12"/>
    <p:sldId id="264" r:id="rId13"/>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C3300"/>
    <a:srgbClr val="261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4660"/>
  </p:normalViewPr>
  <p:slideViewPr>
    <p:cSldViewPr>
      <p:cViewPr varScale="1">
        <p:scale>
          <a:sx n="99" d="100"/>
          <a:sy n="99" d="100"/>
        </p:scale>
        <p:origin x="1018" y="7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Mastertitelformat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B86066F-0956-45D3-A589-F1A7FE276053}" type="slidenum">
              <a:rPr lang="de-DE"/>
              <a:pPr/>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90068FDB-70C2-4158-9FCE-CA79BCA1EACC}"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Mastertitelformat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A03F77E9-D6B2-4AE7-9030-6EAB7D02A825}"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297AD6EE-3360-424C-8369-CCFD132D6D73}"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78BE0AF5-7AC6-4210-9903-290F339DF644}"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2E0D9628-63FA-4625-B746-DC59355B84E5}"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57E03AEA-D230-4A41-9DA2-7BFC411A867A}"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Mastertitelformat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D6D8E3CC-EDB8-40EB-8C59-F00D62F748A8}"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Mastertitelformat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60860453-64C2-4D5A-9F3D-3CE987EEFC7B}"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AT"/>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5B7BA5A-E4FB-4C00-86E4-DE826813DA9C}"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Mastertitelformat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CCC85973-96E1-4361-A990-D944F406FD46}"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198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066EA737-930D-4921-BC7B-7BBDBED95F46}"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bg1"/>
          </a:solidFill>
          <a:latin typeface="+mj-lt"/>
          <a:ea typeface="+mj-ea"/>
          <a:cs typeface="+mj-cs"/>
        </a:defRPr>
      </a:lvl1pPr>
      <a:lvl2pPr algn="ctr" rtl="0" eaLnBrk="1" fontAlgn="base" hangingPunct="1">
        <a:spcBef>
          <a:spcPct val="0"/>
        </a:spcBef>
        <a:spcAft>
          <a:spcPct val="0"/>
        </a:spcAft>
        <a:defRPr sz="4400">
          <a:solidFill>
            <a:schemeClr val="bg1"/>
          </a:solidFill>
          <a:latin typeface="Arial" charset="0"/>
        </a:defRPr>
      </a:lvl2pPr>
      <a:lvl3pPr algn="ctr" rtl="0" eaLnBrk="1" fontAlgn="base" hangingPunct="1">
        <a:spcBef>
          <a:spcPct val="0"/>
        </a:spcBef>
        <a:spcAft>
          <a:spcPct val="0"/>
        </a:spcAft>
        <a:defRPr sz="4400">
          <a:solidFill>
            <a:schemeClr val="bg1"/>
          </a:solidFill>
          <a:latin typeface="Arial" charset="0"/>
        </a:defRPr>
      </a:lvl3pPr>
      <a:lvl4pPr algn="ctr" rtl="0" eaLnBrk="1" fontAlgn="base" hangingPunct="1">
        <a:spcBef>
          <a:spcPct val="0"/>
        </a:spcBef>
        <a:spcAft>
          <a:spcPct val="0"/>
        </a:spcAft>
        <a:defRPr sz="4400">
          <a:solidFill>
            <a:schemeClr val="bg1"/>
          </a:solidFill>
          <a:latin typeface="Arial" charset="0"/>
        </a:defRPr>
      </a:lvl4pPr>
      <a:lvl5pPr algn="ctr" rtl="0" eaLnBrk="1" fontAlgn="base" hangingPunct="1">
        <a:spcBef>
          <a:spcPct val="0"/>
        </a:spcBef>
        <a:spcAft>
          <a:spcPct val="0"/>
        </a:spcAft>
        <a:defRPr sz="4400">
          <a:solidFill>
            <a:schemeClr val="bg1"/>
          </a:solidFill>
          <a:latin typeface="Arial" charset="0"/>
        </a:defRPr>
      </a:lvl5pPr>
      <a:lvl6pPr marL="457200" algn="ctr" rtl="0" eaLnBrk="1" fontAlgn="base" hangingPunct="1">
        <a:spcBef>
          <a:spcPct val="0"/>
        </a:spcBef>
        <a:spcAft>
          <a:spcPct val="0"/>
        </a:spcAft>
        <a:defRPr sz="4400">
          <a:solidFill>
            <a:schemeClr val="bg1"/>
          </a:solidFill>
          <a:latin typeface="Arial" charset="0"/>
        </a:defRPr>
      </a:lvl6pPr>
      <a:lvl7pPr marL="914400" algn="ctr" rtl="0" eaLnBrk="1" fontAlgn="base" hangingPunct="1">
        <a:spcBef>
          <a:spcPct val="0"/>
        </a:spcBef>
        <a:spcAft>
          <a:spcPct val="0"/>
        </a:spcAft>
        <a:defRPr sz="4400">
          <a:solidFill>
            <a:schemeClr val="bg1"/>
          </a:solidFill>
          <a:latin typeface="Arial" charset="0"/>
        </a:defRPr>
      </a:lvl7pPr>
      <a:lvl8pPr marL="1371600" algn="ctr" rtl="0" eaLnBrk="1" fontAlgn="base" hangingPunct="1">
        <a:spcBef>
          <a:spcPct val="0"/>
        </a:spcBef>
        <a:spcAft>
          <a:spcPct val="0"/>
        </a:spcAft>
        <a:defRPr sz="4400">
          <a:solidFill>
            <a:schemeClr val="bg1"/>
          </a:solidFill>
          <a:latin typeface="Arial" charset="0"/>
        </a:defRPr>
      </a:lvl8pPr>
      <a:lvl9pPr marL="1828800" algn="ctr" rtl="0" eaLnBrk="1" fontAlgn="base" hangingPunct="1">
        <a:spcBef>
          <a:spcPct val="0"/>
        </a:spcBef>
        <a:spcAft>
          <a:spcPct val="0"/>
        </a:spcAft>
        <a:defRPr sz="4400">
          <a:solidFill>
            <a:schemeClr val="bg1"/>
          </a:solidFill>
          <a:latin typeface="Arial"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1909763" y="4414838"/>
            <a:ext cx="5322887" cy="390525"/>
          </a:xfrm>
          <a:prstGeom prst="rect">
            <a:avLst/>
          </a:prstGeom>
          <a:noFill/>
          <a:ln w="9525">
            <a:noFill/>
            <a:miter lim="800000"/>
            <a:headEnd/>
            <a:tailEnd/>
          </a:ln>
          <a:effectLst/>
        </p:spPr>
        <p:txBody>
          <a:bodyPr anchor="ctr">
            <a:spAutoFit/>
          </a:bodyPr>
          <a:lstStyle/>
          <a:p>
            <a:pPr algn="ctr">
              <a:lnSpc>
                <a:spcPct val="150000"/>
              </a:lnSpc>
            </a:pPr>
            <a:endParaRPr lang="de-AT" sz="1300" i="1" dirty="0">
              <a:solidFill>
                <a:schemeClr val="bg1"/>
              </a:solidFill>
            </a:endParaRPr>
          </a:p>
        </p:txBody>
      </p:sp>
      <p:sp>
        <p:nvSpPr>
          <p:cNvPr id="2072" name="Rectangle 24"/>
          <p:cNvSpPr>
            <a:spLocks noGrp="1" noChangeArrowheads="1"/>
          </p:cNvSpPr>
          <p:nvPr>
            <p:ph type="title"/>
          </p:nvPr>
        </p:nvSpPr>
        <p:spPr>
          <a:xfrm>
            <a:off x="722313" y="4445701"/>
            <a:ext cx="7772400" cy="1362075"/>
          </a:xfrm>
        </p:spPr>
        <p:txBody>
          <a:bodyPr/>
          <a:lstStyle/>
          <a:p>
            <a:r>
              <a:rPr lang="de-AT" dirty="0"/>
              <a:t> </a:t>
            </a:r>
          </a:p>
        </p:txBody>
      </p:sp>
      <p:sp>
        <p:nvSpPr>
          <p:cNvPr id="2" name="Textplatzhalter 1">
            <a:extLst>
              <a:ext uri="{FF2B5EF4-FFF2-40B4-BE49-F238E27FC236}">
                <a16:creationId xmlns:a16="http://schemas.microsoft.com/office/drawing/2014/main" id="{4B5C008C-AA72-4038-B76C-7720AC178535}"/>
              </a:ext>
            </a:extLst>
          </p:cNvPr>
          <p:cNvSpPr>
            <a:spLocks noGrp="1"/>
          </p:cNvSpPr>
          <p:nvPr>
            <p:ph type="body" idx="1"/>
          </p:nvPr>
        </p:nvSpPr>
        <p:spPr>
          <a:xfrm>
            <a:off x="712659" y="2434618"/>
            <a:ext cx="7772400" cy="3960440"/>
          </a:xfrm>
        </p:spPr>
        <p:txBody>
          <a:bodyPr/>
          <a:lstStyle/>
          <a:p>
            <a:pPr algn="ctr"/>
            <a:r>
              <a:rPr lang="de-DE" sz="3600" dirty="0"/>
              <a:t>National Report Austria </a:t>
            </a:r>
          </a:p>
          <a:p>
            <a:pPr algn="ctr"/>
            <a:endParaRPr lang="de-DE" sz="3600" dirty="0"/>
          </a:p>
          <a:p>
            <a:pPr algn="ctr"/>
            <a:r>
              <a:rPr lang="de-DE" sz="2400" dirty="0"/>
              <a:t>Mag. Katarzyna </a:t>
            </a:r>
            <a:r>
              <a:rPr lang="de-DE" sz="2400" dirty="0" err="1"/>
              <a:t>Bagińska</a:t>
            </a:r>
            <a:endParaRPr lang="de-DE" sz="2400" dirty="0"/>
          </a:p>
          <a:p>
            <a:pPr algn="ctr"/>
            <a:r>
              <a:rPr lang="en-US" sz="1600" dirty="0"/>
              <a:t>International Department of the Austrian Medical Chamber</a:t>
            </a:r>
          </a:p>
          <a:p>
            <a:pPr algn="ctr"/>
            <a:endParaRPr lang="en-US" sz="1600" dirty="0"/>
          </a:p>
          <a:p>
            <a:pPr algn="ctr"/>
            <a:r>
              <a:rPr lang="en-US" sz="2400" dirty="0"/>
              <a:t>III. Involvement in planning of medical personnel</a:t>
            </a:r>
          </a:p>
          <a:p>
            <a:pPr algn="ctr"/>
            <a:endParaRPr lang="de-DE" sz="2400" dirty="0"/>
          </a:p>
          <a:p>
            <a:pPr algn="ctr"/>
            <a:r>
              <a:rPr lang="de-DE" sz="1600" dirty="0"/>
              <a:t>ZEVA Symposium</a:t>
            </a:r>
          </a:p>
          <a:p>
            <a:pPr algn="ctr"/>
            <a:r>
              <a:rPr lang="de-DE" sz="1600" dirty="0"/>
              <a:t>Skopje, 4.-6. September 2025</a:t>
            </a:r>
          </a:p>
        </p:txBody>
      </p:sp>
      <p:pic>
        <p:nvPicPr>
          <p:cNvPr id="2077" name="Picture 29"/>
          <p:cNvPicPr>
            <a:picLocks noChangeAspect="1" noChangeArrowheads="1"/>
          </p:cNvPicPr>
          <p:nvPr/>
        </p:nvPicPr>
        <p:blipFill>
          <a:blip r:embed="rId2" cstate="print"/>
          <a:srcRect/>
          <a:stretch>
            <a:fillRect/>
          </a:stretch>
        </p:blipFill>
        <p:spPr bwMode="auto">
          <a:xfrm>
            <a:off x="3173413" y="898525"/>
            <a:ext cx="2698750" cy="158908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17B9C4-799D-465E-B72F-1A38720C2CDE}"/>
              </a:ext>
            </a:extLst>
          </p:cNvPr>
          <p:cNvSpPr>
            <a:spLocks noGrp="1"/>
          </p:cNvSpPr>
          <p:nvPr>
            <p:ph type="title"/>
          </p:nvPr>
        </p:nvSpPr>
        <p:spPr>
          <a:xfrm>
            <a:off x="179512" y="260648"/>
            <a:ext cx="8507288" cy="1143000"/>
          </a:xfrm>
        </p:spPr>
        <p:txBody>
          <a:bodyPr/>
          <a:lstStyle/>
          <a:p>
            <a:pPr algn="l"/>
            <a:r>
              <a:rPr lang="en-US" dirty="0"/>
              <a:t>Joint Responsibility for the Health Care System</a:t>
            </a:r>
            <a:endParaRPr lang="de-DE" dirty="0"/>
          </a:p>
        </p:txBody>
      </p:sp>
      <p:sp>
        <p:nvSpPr>
          <p:cNvPr id="3" name="Inhaltsplatzhalter 2">
            <a:extLst>
              <a:ext uri="{FF2B5EF4-FFF2-40B4-BE49-F238E27FC236}">
                <a16:creationId xmlns:a16="http://schemas.microsoft.com/office/drawing/2014/main" id="{5AB43699-5F56-4A64-90B8-B4A9121757F5}"/>
              </a:ext>
            </a:extLst>
          </p:cNvPr>
          <p:cNvSpPr>
            <a:spLocks noGrp="1"/>
          </p:cNvSpPr>
          <p:nvPr>
            <p:ph idx="1"/>
          </p:nvPr>
        </p:nvSpPr>
        <p:spPr>
          <a:xfrm>
            <a:off x="173767" y="1700808"/>
            <a:ext cx="8507288" cy="2692896"/>
          </a:xfrm>
        </p:spPr>
        <p:txBody>
          <a:bodyPr/>
          <a:lstStyle/>
          <a:p>
            <a:pPr algn="just"/>
            <a:r>
              <a:rPr lang="en-US" dirty="0"/>
              <a:t>In Austria, the planning and development of healthcare personnel, especially physicians, occurs through a multi-level, fragmented system.</a:t>
            </a:r>
            <a:endParaRPr lang="de-DE" dirty="0"/>
          </a:p>
        </p:txBody>
      </p:sp>
      <p:pic>
        <p:nvPicPr>
          <p:cNvPr id="4" name="Inhaltsplatzhalter 8">
            <a:extLst>
              <a:ext uri="{FF2B5EF4-FFF2-40B4-BE49-F238E27FC236}">
                <a16:creationId xmlns:a16="http://schemas.microsoft.com/office/drawing/2014/main" id="{53F86D8C-BD4B-4CDC-A68C-7E90CE52FD78}"/>
              </a:ext>
            </a:extLst>
          </p:cNvPr>
          <p:cNvPicPr>
            <a:picLocks noChangeAspect="1"/>
          </p:cNvPicPr>
          <p:nvPr/>
        </p:nvPicPr>
        <p:blipFill rotWithShape="1">
          <a:blip r:embed="rId2">
            <a:extLst>
              <a:ext uri="{28A0092B-C50C-407E-A947-70E740481C1C}">
                <a14:useLocalDpi xmlns:a14="http://schemas.microsoft.com/office/drawing/2010/main" val="0"/>
              </a:ext>
            </a:extLst>
          </a:blip>
          <a:srcRect b="14865"/>
          <a:stretch/>
        </p:blipFill>
        <p:spPr bwMode="auto">
          <a:xfrm>
            <a:off x="370092" y="4149080"/>
            <a:ext cx="8403816" cy="2304256"/>
          </a:xfrm>
          <a:prstGeom prst="rect">
            <a:avLst/>
          </a:prstGeom>
          <a:noFill/>
          <a:ln w="9525">
            <a:noFill/>
            <a:miter lim="800000"/>
            <a:headEnd/>
            <a:tailEnd/>
          </a:ln>
          <a:effectLst/>
        </p:spPr>
      </p:pic>
    </p:spTree>
    <p:extLst>
      <p:ext uri="{BB962C8B-B14F-4D97-AF65-F5344CB8AC3E}">
        <p14:creationId xmlns:p14="http://schemas.microsoft.com/office/powerpoint/2010/main" val="3945134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440F55-C32D-4C93-8DB5-9B596C667A15}"/>
              </a:ext>
            </a:extLst>
          </p:cNvPr>
          <p:cNvSpPr>
            <a:spLocks noGrp="1"/>
          </p:cNvSpPr>
          <p:nvPr>
            <p:ph type="title"/>
          </p:nvPr>
        </p:nvSpPr>
        <p:spPr/>
        <p:txBody>
          <a:bodyPr/>
          <a:lstStyle/>
          <a:p>
            <a:pPr algn="just"/>
            <a:r>
              <a:rPr lang="en-US" sz="4000" dirty="0"/>
              <a:t>Federal-Level Framework: Austrian Structural Plan for Healthcare</a:t>
            </a:r>
            <a:endParaRPr lang="de-DE" sz="4000" dirty="0"/>
          </a:p>
        </p:txBody>
      </p:sp>
      <p:sp>
        <p:nvSpPr>
          <p:cNvPr id="3" name="Inhaltsplatzhalter 2">
            <a:extLst>
              <a:ext uri="{FF2B5EF4-FFF2-40B4-BE49-F238E27FC236}">
                <a16:creationId xmlns:a16="http://schemas.microsoft.com/office/drawing/2014/main" id="{ED9BCA8C-A805-4A1B-8871-F90666CB252A}"/>
              </a:ext>
            </a:extLst>
          </p:cNvPr>
          <p:cNvSpPr>
            <a:spLocks noGrp="1"/>
          </p:cNvSpPr>
          <p:nvPr>
            <p:ph idx="1"/>
          </p:nvPr>
        </p:nvSpPr>
        <p:spPr>
          <a:xfrm>
            <a:off x="323528" y="1600200"/>
            <a:ext cx="8363272" cy="4525963"/>
          </a:xfrm>
        </p:spPr>
        <p:txBody>
          <a:bodyPr/>
          <a:lstStyle/>
          <a:p>
            <a:pPr algn="just"/>
            <a:r>
              <a:rPr lang="en-US" sz="2800" dirty="0"/>
              <a:t>The central planning instrument at the federal level acts as a framework for integrative health-service planning across Austria and has been in use since 2013 as part of the target-based health governance system.</a:t>
            </a:r>
          </a:p>
          <a:p>
            <a:pPr algn="just"/>
            <a:endParaRPr lang="en-US" sz="2800" dirty="0"/>
          </a:p>
          <a:p>
            <a:pPr algn="just"/>
            <a:r>
              <a:rPr lang="en-US" sz="2800" dirty="0"/>
              <a:t>It is collaboratively developed by the federal government, the provinces, and social health insurance entities.</a:t>
            </a:r>
            <a:endParaRPr lang="de-DE" sz="2800" dirty="0"/>
          </a:p>
        </p:txBody>
      </p:sp>
    </p:spTree>
    <p:extLst>
      <p:ext uri="{BB962C8B-B14F-4D97-AF65-F5344CB8AC3E}">
        <p14:creationId xmlns:p14="http://schemas.microsoft.com/office/powerpoint/2010/main" val="1580322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3ECF5E-3FF5-4725-8666-9F4A02E30DCE}"/>
              </a:ext>
            </a:extLst>
          </p:cNvPr>
          <p:cNvSpPr>
            <a:spLocks noGrp="1"/>
          </p:cNvSpPr>
          <p:nvPr>
            <p:ph type="title"/>
          </p:nvPr>
        </p:nvSpPr>
        <p:spPr/>
        <p:txBody>
          <a:bodyPr/>
          <a:lstStyle/>
          <a:p>
            <a:r>
              <a:rPr lang="de-DE" dirty="0"/>
              <a:t>Regional </a:t>
            </a:r>
            <a:r>
              <a:rPr lang="de-DE" dirty="0" err="1"/>
              <a:t>level</a:t>
            </a:r>
            <a:endParaRPr lang="de-DE" dirty="0"/>
          </a:p>
        </p:txBody>
      </p:sp>
      <p:sp>
        <p:nvSpPr>
          <p:cNvPr id="3" name="Inhaltsplatzhalter 2">
            <a:extLst>
              <a:ext uri="{FF2B5EF4-FFF2-40B4-BE49-F238E27FC236}">
                <a16:creationId xmlns:a16="http://schemas.microsoft.com/office/drawing/2014/main" id="{325F173F-2742-4DBB-850A-0CA09A30FBD5}"/>
              </a:ext>
            </a:extLst>
          </p:cNvPr>
          <p:cNvSpPr>
            <a:spLocks noGrp="1"/>
          </p:cNvSpPr>
          <p:nvPr>
            <p:ph idx="1"/>
          </p:nvPr>
        </p:nvSpPr>
        <p:spPr>
          <a:xfrm>
            <a:off x="395536" y="1417638"/>
            <a:ext cx="8229600" cy="4525963"/>
          </a:xfrm>
        </p:spPr>
        <p:txBody>
          <a:bodyPr/>
          <a:lstStyle/>
          <a:p>
            <a:pPr algn="just"/>
            <a:r>
              <a:rPr lang="en-US" dirty="0"/>
              <a:t>Each of Austria’s nine provinces is responsible for translating the federal framework into Regional Structural Plans for Healthcare (RSG), tailoring the Austrian Health Care Structure Plan’s guidelines to regional specifics.</a:t>
            </a:r>
          </a:p>
          <a:p>
            <a:pPr algn="just"/>
            <a:endParaRPr lang="en-US" dirty="0"/>
          </a:p>
          <a:p>
            <a:pPr algn="just"/>
            <a:r>
              <a:rPr lang="en-US" dirty="0"/>
              <a:t>The Medical Chamber is integrated into the planning process as the representative of physicians.</a:t>
            </a:r>
          </a:p>
        </p:txBody>
      </p:sp>
    </p:spTree>
    <p:extLst>
      <p:ext uri="{BB962C8B-B14F-4D97-AF65-F5344CB8AC3E}">
        <p14:creationId xmlns:p14="http://schemas.microsoft.com/office/powerpoint/2010/main" val="137760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644AA-EE32-44FF-AC72-8BE362063CEB}"/>
              </a:ext>
            </a:extLst>
          </p:cNvPr>
          <p:cNvSpPr>
            <a:spLocks noGrp="1"/>
          </p:cNvSpPr>
          <p:nvPr>
            <p:ph type="title"/>
          </p:nvPr>
        </p:nvSpPr>
        <p:spPr>
          <a:xfrm>
            <a:off x="457200" y="260648"/>
            <a:ext cx="8229600" cy="1143000"/>
          </a:xfrm>
        </p:spPr>
        <p:txBody>
          <a:bodyPr/>
          <a:lstStyle/>
          <a:p>
            <a:r>
              <a:rPr lang="de-DE" dirty="0" err="1"/>
              <a:t>Physician</a:t>
            </a:r>
            <a:r>
              <a:rPr lang="de-DE" dirty="0"/>
              <a:t> </a:t>
            </a:r>
            <a:r>
              <a:rPr lang="de-DE" dirty="0" err="1"/>
              <a:t>Workforce</a:t>
            </a:r>
            <a:r>
              <a:rPr lang="de-DE" dirty="0"/>
              <a:t> </a:t>
            </a:r>
            <a:r>
              <a:rPr lang="de-DE" dirty="0" err="1"/>
              <a:t>Planning</a:t>
            </a:r>
            <a:endParaRPr lang="de-DE" dirty="0"/>
          </a:p>
        </p:txBody>
      </p:sp>
      <p:sp>
        <p:nvSpPr>
          <p:cNvPr id="3" name="Inhaltsplatzhalter 2">
            <a:extLst>
              <a:ext uri="{FF2B5EF4-FFF2-40B4-BE49-F238E27FC236}">
                <a16:creationId xmlns:a16="http://schemas.microsoft.com/office/drawing/2014/main" id="{1EE750C6-E2D1-406A-9FD7-4FDC10D33644}"/>
              </a:ext>
            </a:extLst>
          </p:cNvPr>
          <p:cNvSpPr>
            <a:spLocks noGrp="1"/>
          </p:cNvSpPr>
          <p:nvPr>
            <p:ph idx="1"/>
          </p:nvPr>
        </p:nvSpPr>
        <p:spPr>
          <a:xfrm>
            <a:off x="179512" y="1196752"/>
            <a:ext cx="8784976" cy="4674841"/>
          </a:xfrm>
        </p:spPr>
        <p:txBody>
          <a:bodyPr/>
          <a:lstStyle/>
          <a:p>
            <a:pPr algn="just"/>
            <a:r>
              <a:rPr lang="en-US" sz="2800" dirty="0"/>
              <a:t>Location-based staffing plans determine how many social health insurance-contracted physicians are permitted in each region and specialty. These plans are negotiated between regional  funds and the respective provincial medical chamber.</a:t>
            </a:r>
          </a:p>
          <a:p>
            <a:pPr algn="just"/>
            <a:r>
              <a:rPr lang="en-US" sz="2800" dirty="0"/>
              <a:t>By law, each insured person should have access to at least two contracted physicians within a reasonable distance.</a:t>
            </a:r>
          </a:p>
        </p:txBody>
      </p:sp>
      <p:pic>
        <p:nvPicPr>
          <p:cNvPr id="5" name="Grafik 4">
            <a:extLst>
              <a:ext uri="{FF2B5EF4-FFF2-40B4-BE49-F238E27FC236}">
                <a16:creationId xmlns:a16="http://schemas.microsoft.com/office/drawing/2014/main" id="{93899E51-AB89-4B6A-AC25-AB1EAE93D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184" y="4941168"/>
            <a:ext cx="7308304" cy="1753993"/>
          </a:xfrm>
          <a:prstGeom prst="rect">
            <a:avLst/>
          </a:prstGeom>
        </p:spPr>
      </p:pic>
    </p:spTree>
    <p:extLst>
      <p:ext uri="{BB962C8B-B14F-4D97-AF65-F5344CB8AC3E}">
        <p14:creationId xmlns:p14="http://schemas.microsoft.com/office/powerpoint/2010/main" val="48067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BF798F8-16D0-4AF0-BE3E-D5660D3E76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8893" y="274340"/>
            <a:ext cx="4206213" cy="6309320"/>
          </a:xfrm>
          <a:prstGeom prst="rect">
            <a:avLst/>
          </a:prstGeom>
        </p:spPr>
      </p:pic>
    </p:spTree>
    <p:extLst>
      <p:ext uri="{BB962C8B-B14F-4D97-AF65-F5344CB8AC3E}">
        <p14:creationId xmlns:p14="http://schemas.microsoft.com/office/powerpoint/2010/main" val="4184933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33159-324B-4E2C-8FDF-F8C2CB3172CF}"/>
              </a:ext>
            </a:extLst>
          </p:cNvPr>
          <p:cNvSpPr>
            <a:spLocks noGrp="1"/>
          </p:cNvSpPr>
          <p:nvPr>
            <p:ph type="title"/>
          </p:nvPr>
        </p:nvSpPr>
        <p:spPr>
          <a:xfrm>
            <a:off x="323528" y="274638"/>
            <a:ext cx="8568952" cy="1143000"/>
          </a:xfrm>
        </p:spPr>
        <p:txBody>
          <a:bodyPr/>
          <a:lstStyle/>
          <a:p>
            <a:r>
              <a:rPr lang="de-DE" dirty="0" err="1"/>
              <a:t>Tariffs</a:t>
            </a:r>
            <a:r>
              <a:rPr lang="de-DE" dirty="0"/>
              <a:t> and </a:t>
            </a:r>
            <a:r>
              <a:rPr lang="de-DE" dirty="0" err="1"/>
              <a:t>Vacancy</a:t>
            </a:r>
            <a:r>
              <a:rPr lang="de-DE" dirty="0"/>
              <a:t> Management</a:t>
            </a:r>
          </a:p>
        </p:txBody>
      </p:sp>
      <p:sp>
        <p:nvSpPr>
          <p:cNvPr id="3" name="Inhaltsplatzhalter 2">
            <a:extLst>
              <a:ext uri="{FF2B5EF4-FFF2-40B4-BE49-F238E27FC236}">
                <a16:creationId xmlns:a16="http://schemas.microsoft.com/office/drawing/2014/main" id="{8D3F94D2-4C26-40A8-90AB-0976D92C936F}"/>
              </a:ext>
            </a:extLst>
          </p:cNvPr>
          <p:cNvSpPr>
            <a:spLocks noGrp="1"/>
          </p:cNvSpPr>
          <p:nvPr>
            <p:ph idx="1"/>
          </p:nvPr>
        </p:nvSpPr>
        <p:spPr/>
        <p:txBody>
          <a:bodyPr/>
          <a:lstStyle/>
          <a:p>
            <a:pPr algn="just"/>
            <a:r>
              <a:rPr lang="en-US" dirty="0"/>
              <a:t>The general tariffs for services are negotiated between the different health insurance funds and the provincial medical chamber and apply to all contracted physicians.</a:t>
            </a:r>
          </a:p>
          <a:p>
            <a:pPr algn="just"/>
            <a:r>
              <a:rPr lang="en-US" dirty="0"/>
              <a:t>This system ensures standardized remuneration for doctors within each province and equal access for insured patients.</a:t>
            </a:r>
            <a:endParaRPr lang="de-DE" dirty="0"/>
          </a:p>
        </p:txBody>
      </p:sp>
    </p:spTree>
    <p:extLst>
      <p:ext uri="{BB962C8B-B14F-4D97-AF65-F5344CB8AC3E}">
        <p14:creationId xmlns:p14="http://schemas.microsoft.com/office/powerpoint/2010/main" val="1099703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B77492B-4A25-43FF-83B6-3E334F4BDE62}"/>
              </a:ext>
            </a:extLst>
          </p:cNvPr>
          <p:cNvSpPr>
            <a:spLocks noGrp="1"/>
          </p:cNvSpPr>
          <p:nvPr>
            <p:ph idx="1"/>
          </p:nvPr>
        </p:nvSpPr>
        <p:spPr>
          <a:xfrm>
            <a:off x="395536" y="548680"/>
            <a:ext cx="8219256" cy="5433467"/>
          </a:xfrm>
        </p:spPr>
        <p:txBody>
          <a:bodyPr/>
          <a:lstStyle/>
          <a:p>
            <a:pPr algn="just"/>
            <a:r>
              <a:rPr lang="de-DE" dirty="0"/>
              <a:t>The provincial </a:t>
            </a:r>
            <a:r>
              <a:rPr lang="de-DE" dirty="0" err="1"/>
              <a:t>medical</a:t>
            </a:r>
            <a:r>
              <a:rPr lang="de-DE" dirty="0"/>
              <a:t> </a:t>
            </a:r>
            <a:r>
              <a:rPr lang="de-DE" dirty="0" err="1"/>
              <a:t>chamber</a:t>
            </a:r>
            <a:r>
              <a:rPr lang="de-DE" dirty="0"/>
              <a:t> </a:t>
            </a:r>
            <a:r>
              <a:rPr lang="de-DE" dirty="0" err="1"/>
              <a:t>publicly</a:t>
            </a:r>
            <a:r>
              <a:rPr lang="de-DE" dirty="0"/>
              <a:t> </a:t>
            </a:r>
            <a:r>
              <a:rPr lang="de-DE" dirty="0" err="1"/>
              <a:t>advertise</a:t>
            </a:r>
            <a:r>
              <a:rPr lang="de-DE" dirty="0"/>
              <a:t> </a:t>
            </a:r>
            <a:r>
              <a:rPr lang="de-DE" i="1" dirty="0"/>
              <a:t>Kassenplanstellen </a:t>
            </a:r>
            <a:r>
              <a:rPr lang="en-US" dirty="0"/>
              <a:t>(contracted physician positions with health insurance funds)</a:t>
            </a:r>
            <a:r>
              <a:rPr lang="de-DE" dirty="0"/>
              <a:t>, manage </a:t>
            </a:r>
            <a:r>
              <a:rPr lang="de-DE" dirty="0" err="1"/>
              <a:t>application</a:t>
            </a:r>
            <a:r>
              <a:rPr lang="de-DE" dirty="0"/>
              <a:t> </a:t>
            </a:r>
            <a:r>
              <a:rPr lang="de-DE" dirty="0" err="1"/>
              <a:t>lists</a:t>
            </a:r>
            <a:r>
              <a:rPr lang="de-DE" dirty="0"/>
              <a:t>, and </a:t>
            </a:r>
            <a:r>
              <a:rPr lang="de-DE" dirty="0" err="1"/>
              <a:t>apply</a:t>
            </a:r>
            <a:r>
              <a:rPr lang="de-DE" dirty="0"/>
              <a:t> </a:t>
            </a:r>
            <a:r>
              <a:rPr lang="de-DE" dirty="0" err="1"/>
              <a:t>the</a:t>
            </a:r>
            <a:r>
              <a:rPr lang="de-DE" dirty="0"/>
              <a:t> </a:t>
            </a:r>
            <a:r>
              <a:rPr lang="de-DE" dirty="0" err="1"/>
              <a:t>legally</a:t>
            </a:r>
            <a:r>
              <a:rPr lang="de-DE" dirty="0"/>
              <a:t> </a:t>
            </a:r>
            <a:r>
              <a:rPr lang="de-DE" dirty="0" err="1"/>
              <a:t>defined</a:t>
            </a:r>
            <a:r>
              <a:rPr lang="de-DE" dirty="0"/>
              <a:t> “</a:t>
            </a:r>
            <a:r>
              <a:rPr lang="de-DE" dirty="0" err="1"/>
              <a:t>ranking</a:t>
            </a:r>
            <a:r>
              <a:rPr lang="de-DE" dirty="0"/>
              <a:t> </a:t>
            </a:r>
            <a:r>
              <a:rPr lang="de-DE" dirty="0" err="1"/>
              <a:t>criteria</a:t>
            </a:r>
            <a:r>
              <a:rPr lang="de-DE" dirty="0"/>
              <a:t>” </a:t>
            </a:r>
            <a:r>
              <a:rPr lang="de-DE" dirty="0" err="1"/>
              <a:t>when</a:t>
            </a:r>
            <a:r>
              <a:rPr lang="de-DE" dirty="0"/>
              <a:t> </a:t>
            </a:r>
            <a:r>
              <a:rPr lang="de-DE" dirty="0" err="1"/>
              <a:t>nominating</a:t>
            </a:r>
            <a:r>
              <a:rPr lang="de-DE" dirty="0"/>
              <a:t> </a:t>
            </a:r>
            <a:r>
              <a:rPr lang="de-DE" dirty="0" err="1"/>
              <a:t>candidates</a:t>
            </a:r>
            <a:r>
              <a:rPr lang="de-DE" dirty="0"/>
              <a:t> </a:t>
            </a:r>
            <a:r>
              <a:rPr lang="de-DE" dirty="0" err="1"/>
              <a:t>to</a:t>
            </a:r>
            <a:r>
              <a:rPr lang="de-DE" dirty="0"/>
              <a:t> </a:t>
            </a:r>
            <a:r>
              <a:rPr lang="de-DE" dirty="0" err="1"/>
              <a:t>fill</a:t>
            </a:r>
            <a:r>
              <a:rPr lang="de-DE" dirty="0"/>
              <a:t> </a:t>
            </a:r>
            <a:r>
              <a:rPr lang="de-DE" dirty="0" err="1"/>
              <a:t>posts</a:t>
            </a:r>
            <a:r>
              <a:rPr lang="de-DE" dirty="0"/>
              <a:t>, </a:t>
            </a:r>
            <a:r>
              <a:rPr lang="en-US" dirty="0"/>
              <a:t>so that all eligible physicians have equal opportunity to apply.</a:t>
            </a:r>
            <a:endParaRPr lang="de-DE" dirty="0"/>
          </a:p>
        </p:txBody>
      </p:sp>
    </p:spTree>
    <p:extLst>
      <p:ext uri="{BB962C8B-B14F-4D97-AF65-F5344CB8AC3E}">
        <p14:creationId xmlns:p14="http://schemas.microsoft.com/office/powerpoint/2010/main" val="1379979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4DECD0-3E57-48F1-885E-EB6487603CE3}"/>
              </a:ext>
            </a:extLst>
          </p:cNvPr>
          <p:cNvSpPr>
            <a:spLocks noGrp="1"/>
          </p:cNvSpPr>
          <p:nvPr>
            <p:ph type="title"/>
          </p:nvPr>
        </p:nvSpPr>
        <p:spPr>
          <a:xfrm>
            <a:off x="0" y="274638"/>
            <a:ext cx="8892480" cy="1143000"/>
          </a:xfrm>
        </p:spPr>
        <p:txBody>
          <a:bodyPr/>
          <a:lstStyle/>
          <a:p>
            <a:r>
              <a:rPr lang="en-US" sz="3600" dirty="0"/>
              <a:t>Further examples of the ÖÄK involvement in personnel planning</a:t>
            </a:r>
            <a:endParaRPr lang="de-DE" sz="3600" dirty="0"/>
          </a:p>
        </p:txBody>
      </p:sp>
      <p:sp>
        <p:nvSpPr>
          <p:cNvPr id="3" name="Inhaltsplatzhalter 2">
            <a:extLst>
              <a:ext uri="{FF2B5EF4-FFF2-40B4-BE49-F238E27FC236}">
                <a16:creationId xmlns:a16="http://schemas.microsoft.com/office/drawing/2014/main" id="{D3EFF0C8-2C4B-46C1-A2E1-5533D16F2940}"/>
              </a:ext>
            </a:extLst>
          </p:cNvPr>
          <p:cNvSpPr>
            <a:spLocks noGrp="1"/>
          </p:cNvSpPr>
          <p:nvPr>
            <p:ph idx="1"/>
          </p:nvPr>
        </p:nvSpPr>
        <p:spPr>
          <a:xfrm>
            <a:off x="179512" y="1556792"/>
            <a:ext cx="8640960" cy="4597971"/>
          </a:xfrm>
        </p:spPr>
        <p:txBody>
          <a:bodyPr/>
          <a:lstStyle/>
          <a:p>
            <a:pPr algn="just"/>
            <a:r>
              <a:rPr lang="en-US" dirty="0"/>
              <a:t>The Austrian Medical Chamber maintains a mandatory national physician register. It contains detailed data on all licensed doctors in Austria: specialty, training status, practice location, employment type, and whether they work as contracted physicians or private doctors. This database provides a real-time overview of physician distribution across specialties and regions, serving as the foundation for workforce planning</a:t>
            </a:r>
          </a:p>
        </p:txBody>
      </p:sp>
    </p:spTree>
    <p:extLst>
      <p:ext uri="{BB962C8B-B14F-4D97-AF65-F5344CB8AC3E}">
        <p14:creationId xmlns:p14="http://schemas.microsoft.com/office/powerpoint/2010/main" val="1316000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2FF7551-DCF1-4516-992E-F851C8EFE15D}"/>
              </a:ext>
            </a:extLst>
          </p:cNvPr>
          <p:cNvSpPr>
            <a:spLocks noGrp="1"/>
          </p:cNvSpPr>
          <p:nvPr>
            <p:ph idx="1"/>
          </p:nvPr>
        </p:nvSpPr>
        <p:spPr>
          <a:xfrm>
            <a:off x="457200" y="476672"/>
            <a:ext cx="8229600" cy="4525963"/>
          </a:xfrm>
        </p:spPr>
        <p:txBody>
          <a:bodyPr/>
          <a:lstStyle/>
          <a:p>
            <a:pPr algn="just"/>
            <a:r>
              <a:rPr lang="en-US" dirty="0"/>
              <a:t>The Austrian Medical Chamber regulates postgraduate training frameworks, participates in accreditation procedures of training sites, runs the continuing education </a:t>
            </a:r>
            <a:r>
              <a:rPr lang="en-US" dirty="0" err="1"/>
              <a:t>programme</a:t>
            </a:r>
            <a:r>
              <a:rPr lang="en-US" dirty="0"/>
              <a:t> (DFP), and issues Quality Guidelines for Medical Training. </a:t>
            </a:r>
          </a:p>
          <a:p>
            <a:pPr algn="just"/>
            <a:endParaRPr lang="en-US" dirty="0"/>
          </a:p>
          <a:p>
            <a:pPr algn="just"/>
            <a:r>
              <a:rPr lang="en-US" dirty="0"/>
              <a:t>The ÖÄK also provides statistics and data relevant to personnel planning in the healthcare sector.</a:t>
            </a:r>
          </a:p>
          <a:p>
            <a:endParaRPr lang="en-US" dirty="0"/>
          </a:p>
          <a:p>
            <a:endParaRPr lang="de-DE" dirty="0"/>
          </a:p>
        </p:txBody>
      </p:sp>
    </p:spTree>
    <p:extLst>
      <p:ext uri="{BB962C8B-B14F-4D97-AF65-F5344CB8AC3E}">
        <p14:creationId xmlns:p14="http://schemas.microsoft.com/office/powerpoint/2010/main" val="27986183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5DACEC4-7D33-4B50-BF45-31709BB1BA9B}"/>
              </a:ext>
            </a:extLst>
          </p:cNvPr>
          <p:cNvSpPr>
            <a:spLocks noGrp="1"/>
          </p:cNvSpPr>
          <p:nvPr>
            <p:ph idx="1"/>
          </p:nvPr>
        </p:nvSpPr>
        <p:spPr>
          <a:xfrm>
            <a:off x="179512" y="332656"/>
            <a:ext cx="8784976" cy="4525963"/>
          </a:xfrm>
        </p:spPr>
        <p:txBody>
          <a:bodyPr/>
          <a:lstStyle/>
          <a:p>
            <a:pPr algn="just"/>
            <a:r>
              <a:rPr lang="en-US" dirty="0"/>
              <a:t>The Austrian Medical Chamber acts as the legal representative body of all physicians. It provides advocacy and expertise in discussions on workforce planning with the federal ministry and local governments and comments on planned health reforms.</a:t>
            </a:r>
            <a:endParaRPr lang="de-DE" dirty="0"/>
          </a:p>
        </p:txBody>
      </p:sp>
      <p:pic>
        <p:nvPicPr>
          <p:cNvPr id="5" name="Grafik 4">
            <a:extLst>
              <a:ext uri="{FF2B5EF4-FFF2-40B4-BE49-F238E27FC236}">
                <a16:creationId xmlns:a16="http://schemas.microsoft.com/office/drawing/2014/main" id="{F9B63470-48BC-47D4-B552-81F87667C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293096"/>
            <a:ext cx="8400932" cy="2016224"/>
          </a:xfrm>
          <a:prstGeom prst="rect">
            <a:avLst/>
          </a:prstGeom>
        </p:spPr>
      </p:pic>
    </p:spTree>
    <p:extLst>
      <p:ext uri="{BB962C8B-B14F-4D97-AF65-F5344CB8AC3E}">
        <p14:creationId xmlns:p14="http://schemas.microsoft.com/office/powerpoint/2010/main" val="1752293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117600" y="2286000"/>
            <a:ext cx="6907213" cy="719621"/>
          </a:xfrm>
          <a:prstGeom prst="rect">
            <a:avLst/>
          </a:prstGeom>
          <a:noFill/>
          <a:ln w="9525">
            <a:noFill/>
            <a:miter lim="800000"/>
            <a:headEnd/>
            <a:tailEnd/>
          </a:ln>
          <a:effectLst/>
        </p:spPr>
        <p:txBody>
          <a:bodyPr>
            <a:spAutoFit/>
          </a:bodyPr>
          <a:lstStyle/>
          <a:p>
            <a:pPr algn="ctr">
              <a:lnSpc>
                <a:spcPct val="130000"/>
              </a:lnSpc>
            </a:pPr>
            <a:r>
              <a:rPr lang="de-DE" sz="3500" b="1" dirty="0" err="1">
                <a:solidFill>
                  <a:schemeClr val="bg1"/>
                </a:solidFill>
                <a:sym typeface="Symbol" charset="2"/>
              </a:rPr>
              <a:t>Thank</a:t>
            </a:r>
            <a:r>
              <a:rPr lang="de-DE" sz="3500" b="1" dirty="0">
                <a:solidFill>
                  <a:schemeClr val="bg1"/>
                </a:solidFill>
                <a:sym typeface="Symbol" charset="2"/>
              </a:rPr>
              <a:t> </a:t>
            </a:r>
            <a:r>
              <a:rPr lang="de-DE" sz="3500" b="1" dirty="0" err="1">
                <a:solidFill>
                  <a:schemeClr val="bg1"/>
                </a:solidFill>
                <a:sym typeface="Symbol" charset="2"/>
              </a:rPr>
              <a:t>you</a:t>
            </a:r>
            <a:r>
              <a:rPr lang="de-DE" sz="3500" b="1" dirty="0">
                <a:solidFill>
                  <a:schemeClr val="bg1"/>
                </a:solidFill>
                <a:sym typeface="Symbol" charset="2"/>
              </a:rPr>
              <a:t> </a:t>
            </a:r>
            <a:r>
              <a:rPr lang="de-DE" sz="3500" b="1" dirty="0" err="1">
                <a:solidFill>
                  <a:schemeClr val="bg1"/>
                </a:solidFill>
                <a:sym typeface="Symbol" charset="2"/>
              </a:rPr>
              <a:t>for</a:t>
            </a:r>
            <a:r>
              <a:rPr lang="de-DE" sz="3500" b="1" dirty="0">
                <a:solidFill>
                  <a:schemeClr val="bg1"/>
                </a:solidFill>
                <a:sym typeface="Symbol" charset="2"/>
              </a:rPr>
              <a:t> </a:t>
            </a:r>
            <a:r>
              <a:rPr lang="de-DE" sz="3500" b="1" dirty="0" err="1">
                <a:solidFill>
                  <a:schemeClr val="bg1"/>
                </a:solidFill>
                <a:sym typeface="Symbol" charset="2"/>
              </a:rPr>
              <a:t>your</a:t>
            </a:r>
            <a:r>
              <a:rPr lang="de-DE" sz="3500" b="1" dirty="0">
                <a:solidFill>
                  <a:schemeClr val="bg1"/>
                </a:solidFill>
                <a:sym typeface="Symbol" charset="2"/>
              </a:rPr>
              <a:t> </a:t>
            </a:r>
            <a:r>
              <a:rPr lang="de-DE" sz="3500" b="1" dirty="0" err="1">
                <a:solidFill>
                  <a:schemeClr val="bg1"/>
                </a:solidFill>
                <a:sym typeface="Symbol" charset="2"/>
              </a:rPr>
              <a:t>attention</a:t>
            </a:r>
            <a:r>
              <a:rPr lang="de-DE" sz="3500" b="1" dirty="0">
                <a:solidFill>
                  <a:schemeClr val="bg1"/>
                </a:solidFill>
                <a:sym typeface="Symbol" charset="2"/>
              </a:rPr>
              <a:t>!</a:t>
            </a:r>
          </a:p>
        </p:txBody>
      </p:sp>
      <p:pic>
        <p:nvPicPr>
          <p:cNvPr id="10247" name="Picture 7"/>
          <p:cNvPicPr>
            <a:picLocks noChangeAspect="1" noChangeArrowheads="1"/>
          </p:cNvPicPr>
          <p:nvPr/>
        </p:nvPicPr>
        <p:blipFill>
          <a:blip r:embed="rId2" cstate="print"/>
          <a:srcRect/>
          <a:stretch>
            <a:fillRect/>
          </a:stretch>
        </p:blipFill>
        <p:spPr bwMode="auto">
          <a:xfrm>
            <a:off x="3843338" y="5257800"/>
            <a:ext cx="1439862" cy="847725"/>
          </a:xfrm>
          <a:prstGeom prst="rect">
            <a:avLst/>
          </a:prstGeom>
          <a:noFill/>
        </p:spPr>
      </p:pic>
    </p:spTree>
  </p:cSld>
  <p:clrMapOvr>
    <a:masterClrMapping/>
  </p:clrMapOvr>
</p:sld>
</file>

<file path=ppt/theme/theme1.xml><?xml version="1.0" encoding="utf-8"?>
<a:theme xmlns:a="http://schemas.openxmlformats.org/drawingml/2006/main" name="Praesentation">
  <a:themeElements>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rissa-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rissa-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rissa-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rissa-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rissa-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rissa-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rissa-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rissa-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rissa-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rissa-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rissa-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rissa-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2. Terms of retirement, aging physicians, re-licensing</Template>
  <TotalTime>0</TotalTime>
  <Words>488</Words>
  <Application>Microsoft Office PowerPoint</Application>
  <PresentationFormat>Bildschirmpräsentation (4:3)</PresentationFormat>
  <Paragraphs>34</Paragraphs>
  <Slides>12</Slides>
  <Notes>0</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12</vt:i4>
      </vt:variant>
    </vt:vector>
  </HeadingPairs>
  <TitlesOfParts>
    <vt:vector size="14" baseType="lpstr">
      <vt:lpstr>Arial</vt:lpstr>
      <vt:lpstr>Praesentation</vt:lpstr>
      <vt:lpstr> </vt:lpstr>
      <vt:lpstr>Joint Responsibility for the Health Care System</vt:lpstr>
      <vt:lpstr>Federal-Level Framework: Austrian Structural Plan for Healthcare</vt:lpstr>
      <vt:lpstr>Regional level</vt:lpstr>
      <vt:lpstr>Physician Workforce Planning</vt:lpstr>
      <vt:lpstr>PowerPoint-Präsentation</vt:lpstr>
      <vt:lpstr>Tariffs and Vacancy Management</vt:lpstr>
      <vt:lpstr>PowerPoint-Präsentation</vt:lpstr>
      <vt:lpstr>Further examples of the ÖÄK involvement in personnel planning</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Baginska Katarzyna</dc:creator>
  <cp:lastModifiedBy>Baginska Katarzyna</cp:lastModifiedBy>
  <cp:revision>81</cp:revision>
  <dcterms:created xsi:type="dcterms:W3CDTF">2025-08-18T06:58:05Z</dcterms:created>
  <dcterms:modified xsi:type="dcterms:W3CDTF">2025-09-03T12:23:50Z</dcterms:modified>
</cp:coreProperties>
</file>