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81" r:id="rId3"/>
    <p:sldId id="289" r:id="rId4"/>
    <p:sldId id="287" r:id="rId5"/>
    <p:sldId id="265" r:id="rId6"/>
    <p:sldId id="291" r:id="rId7"/>
    <p:sldId id="290" r:id="rId8"/>
    <p:sldId id="294" r:id="rId9"/>
    <p:sldId id="295" r:id="rId10"/>
    <p:sldId id="264" r:id="rId11"/>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C3300"/>
    <a:srgbClr val="261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p:cViewPr varScale="1">
        <p:scale>
          <a:sx n="99" d="100"/>
          <a:sy n="99" d="100"/>
        </p:scale>
        <p:origin x="931"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B86066F-0956-45D3-A589-F1A7FE276053}" type="slidenum">
              <a:rPr lang="de-DE"/>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90068FDB-70C2-4158-9FCE-CA79BCA1EACC}" type="slidenum">
              <a:rPr lang="de-DE"/>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A03F77E9-D6B2-4AE7-9030-6EAB7D02A825}" type="slidenum">
              <a:rPr lang="de-DE"/>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297AD6EE-3360-424C-8369-CCFD132D6D73}" type="slidenum">
              <a:rPr lang="de-DE"/>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78BE0AF5-7AC6-4210-9903-290F339DF644}" type="slidenum">
              <a:rPr lang="de-DE"/>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2E0D9628-63FA-4625-B746-DC59355B84E5}" type="slidenum">
              <a:rPr lang="de-DE"/>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57E03AEA-D230-4A41-9DA2-7BFC411A867A}" type="slidenum">
              <a:rPr lang="de-DE"/>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D6D8E3CC-EDB8-40EB-8C59-F00D62F748A8}" type="slidenum">
              <a:rPr lang="de-DE"/>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60860453-64C2-4D5A-9F3D-3CE987EEFC7B}" type="slidenum">
              <a:rPr lang="de-DE"/>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5B7BA5A-E4FB-4C00-86E4-DE826813DA9C}" type="slidenum">
              <a:rPr lang="de-DE"/>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Mastertitelformat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CCC85973-96E1-4361-A990-D944F406FD46}" type="slidenum">
              <a:rPr lang="de-DE"/>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198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a:t>Mastertitelformat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066EA737-930D-4921-BC7B-7BBDBED95F46}" type="slidenum">
              <a:rPr lang="de-DE"/>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Arial" charset="0"/>
        </a:defRPr>
      </a:lvl2pPr>
      <a:lvl3pPr algn="ctr" rtl="0" eaLnBrk="1" fontAlgn="base" hangingPunct="1">
        <a:spcBef>
          <a:spcPct val="0"/>
        </a:spcBef>
        <a:spcAft>
          <a:spcPct val="0"/>
        </a:spcAft>
        <a:defRPr sz="4400">
          <a:solidFill>
            <a:schemeClr val="bg1"/>
          </a:solidFill>
          <a:latin typeface="Arial" charset="0"/>
        </a:defRPr>
      </a:lvl3pPr>
      <a:lvl4pPr algn="ctr" rtl="0" eaLnBrk="1" fontAlgn="base" hangingPunct="1">
        <a:spcBef>
          <a:spcPct val="0"/>
        </a:spcBef>
        <a:spcAft>
          <a:spcPct val="0"/>
        </a:spcAft>
        <a:defRPr sz="4400">
          <a:solidFill>
            <a:schemeClr val="bg1"/>
          </a:solidFill>
          <a:latin typeface="Arial" charset="0"/>
        </a:defRPr>
      </a:lvl4pPr>
      <a:lvl5pPr algn="ctr" rtl="0" eaLnBrk="1" fontAlgn="base" hangingPunct="1">
        <a:spcBef>
          <a:spcPct val="0"/>
        </a:spcBef>
        <a:spcAft>
          <a:spcPct val="0"/>
        </a:spcAft>
        <a:defRPr sz="4400">
          <a:solidFill>
            <a:schemeClr val="bg1"/>
          </a:solidFill>
          <a:latin typeface="Arial" charset="0"/>
        </a:defRPr>
      </a:lvl5pPr>
      <a:lvl6pPr marL="457200" algn="ctr" rtl="0" eaLnBrk="1" fontAlgn="base" hangingPunct="1">
        <a:spcBef>
          <a:spcPct val="0"/>
        </a:spcBef>
        <a:spcAft>
          <a:spcPct val="0"/>
        </a:spcAft>
        <a:defRPr sz="4400">
          <a:solidFill>
            <a:schemeClr val="bg1"/>
          </a:solidFill>
          <a:latin typeface="Arial" charset="0"/>
        </a:defRPr>
      </a:lvl6pPr>
      <a:lvl7pPr marL="914400" algn="ctr" rtl="0" eaLnBrk="1" fontAlgn="base" hangingPunct="1">
        <a:spcBef>
          <a:spcPct val="0"/>
        </a:spcBef>
        <a:spcAft>
          <a:spcPct val="0"/>
        </a:spcAft>
        <a:defRPr sz="4400">
          <a:solidFill>
            <a:schemeClr val="bg1"/>
          </a:solidFill>
          <a:latin typeface="Arial" charset="0"/>
        </a:defRPr>
      </a:lvl7pPr>
      <a:lvl8pPr marL="1371600" algn="ctr" rtl="0" eaLnBrk="1" fontAlgn="base" hangingPunct="1">
        <a:spcBef>
          <a:spcPct val="0"/>
        </a:spcBef>
        <a:spcAft>
          <a:spcPct val="0"/>
        </a:spcAft>
        <a:defRPr sz="4400">
          <a:solidFill>
            <a:schemeClr val="bg1"/>
          </a:solidFill>
          <a:latin typeface="Arial" charset="0"/>
        </a:defRPr>
      </a:lvl8pPr>
      <a:lvl9pPr marL="1828800" algn="ctr" rtl="0" eaLnBrk="1" fontAlgn="base" hangingPunct="1">
        <a:spcBef>
          <a:spcPct val="0"/>
        </a:spcBef>
        <a:spcAft>
          <a:spcPct val="0"/>
        </a:spcAft>
        <a:defRPr sz="4400">
          <a:solidFill>
            <a:schemeClr val="bg1"/>
          </a:solidFill>
          <a:latin typeface="Arial"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1909763" y="4414838"/>
            <a:ext cx="5322887" cy="390525"/>
          </a:xfrm>
          <a:prstGeom prst="rect">
            <a:avLst/>
          </a:prstGeom>
          <a:noFill/>
          <a:ln w="9525">
            <a:noFill/>
            <a:miter lim="800000"/>
            <a:headEnd/>
            <a:tailEnd/>
          </a:ln>
          <a:effectLst/>
        </p:spPr>
        <p:txBody>
          <a:bodyPr anchor="ctr">
            <a:spAutoFit/>
          </a:bodyPr>
          <a:lstStyle/>
          <a:p>
            <a:pPr algn="ctr">
              <a:lnSpc>
                <a:spcPct val="150000"/>
              </a:lnSpc>
            </a:pPr>
            <a:endParaRPr lang="de-AT" sz="1300" i="1" dirty="0">
              <a:solidFill>
                <a:schemeClr val="bg1"/>
              </a:solidFill>
            </a:endParaRPr>
          </a:p>
        </p:txBody>
      </p:sp>
      <p:sp>
        <p:nvSpPr>
          <p:cNvPr id="2072" name="Rectangle 24"/>
          <p:cNvSpPr>
            <a:spLocks noGrp="1" noChangeArrowheads="1"/>
          </p:cNvSpPr>
          <p:nvPr>
            <p:ph type="title"/>
          </p:nvPr>
        </p:nvSpPr>
        <p:spPr/>
        <p:txBody>
          <a:bodyPr/>
          <a:lstStyle/>
          <a:p>
            <a:r>
              <a:rPr lang="de-AT" dirty="0"/>
              <a:t> </a:t>
            </a:r>
          </a:p>
        </p:txBody>
      </p:sp>
      <p:sp>
        <p:nvSpPr>
          <p:cNvPr id="2" name="Textplatzhalter 1">
            <a:extLst>
              <a:ext uri="{FF2B5EF4-FFF2-40B4-BE49-F238E27FC236}">
                <a16:creationId xmlns:a16="http://schemas.microsoft.com/office/drawing/2014/main" id="{4B5C008C-AA72-4038-B76C-7720AC178535}"/>
              </a:ext>
            </a:extLst>
          </p:cNvPr>
          <p:cNvSpPr>
            <a:spLocks noGrp="1"/>
          </p:cNvSpPr>
          <p:nvPr>
            <p:ph type="body" idx="1"/>
          </p:nvPr>
        </p:nvSpPr>
        <p:spPr>
          <a:xfrm>
            <a:off x="685006" y="3212976"/>
            <a:ext cx="7772400" cy="3052764"/>
          </a:xfrm>
        </p:spPr>
        <p:txBody>
          <a:bodyPr/>
          <a:lstStyle/>
          <a:p>
            <a:pPr algn="ctr"/>
            <a:r>
              <a:rPr lang="de-DE" sz="3600" dirty="0"/>
              <a:t>National Report Austria </a:t>
            </a:r>
          </a:p>
          <a:p>
            <a:pPr algn="ctr"/>
            <a:endParaRPr lang="de-DE" sz="3600" dirty="0"/>
          </a:p>
          <a:p>
            <a:pPr algn="ctr"/>
            <a:r>
              <a:rPr lang="de-DE" sz="2400" dirty="0"/>
              <a:t>Mag. Katarzyna </a:t>
            </a:r>
            <a:r>
              <a:rPr lang="de-DE" sz="2400" dirty="0" err="1"/>
              <a:t>Bagińska</a:t>
            </a:r>
            <a:endParaRPr lang="de-DE" sz="2400" dirty="0"/>
          </a:p>
          <a:p>
            <a:pPr algn="ctr"/>
            <a:r>
              <a:rPr lang="en-US" sz="1600" dirty="0"/>
              <a:t>International Department of the Austrian Medical Chamber</a:t>
            </a:r>
          </a:p>
          <a:p>
            <a:pPr algn="ctr"/>
            <a:endParaRPr lang="en-US" sz="1600" dirty="0"/>
          </a:p>
          <a:p>
            <a:pPr algn="ctr"/>
            <a:r>
              <a:rPr lang="en-US" sz="2400" dirty="0"/>
              <a:t>I. Artificial intelligence</a:t>
            </a:r>
          </a:p>
          <a:p>
            <a:pPr algn="ctr"/>
            <a:endParaRPr lang="de-DE" sz="1600" dirty="0"/>
          </a:p>
          <a:p>
            <a:pPr algn="ctr"/>
            <a:r>
              <a:rPr lang="de-DE" sz="1600" dirty="0"/>
              <a:t>ZEVA Symposium</a:t>
            </a:r>
          </a:p>
          <a:p>
            <a:pPr algn="ctr"/>
            <a:r>
              <a:rPr lang="de-DE" sz="1600" dirty="0"/>
              <a:t>Skopje, 4.-6. September 2025</a:t>
            </a:r>
          </a:p>
        </p:txBody>
      </p:sp>
      <p:pic>
        <p:nvPicPr>
          <p:cNvPr id="2077" name="Picture 29"/>
          <p:cNvPicPr>
            <a:picLocks noChangeAspect="1" noChangeArrowheads="1"/>
          </p:cNvPicPr>
          <p:nvPr/>
        </p:nvPicPr>
        <p:blipFill>
          <a:blip r:embed="rId2" cstate="print"/>
          <a:srcRect/>
          <a:stretch>
            <a:fillRect/>
          </a:stretch>
        </p:blipFill>
        <p:spPr bwMode="auto">
          <a:xfrm>
            <a:off x="3173413" y="898525"/>
            <a:ext cx="2698750" cy="158908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A0B1B2-961C-4744-B4F1-157DAA23A301}"/>
              </a:ext>
            </a:extLst>
          </p:cNvPr>
          <p:cNvSpPr>
            <a:spLocks noGrp="1"/>
          </p:cNvSpPr>
          <p:nvPr>
            <p:ph type="title"/>
          </p:nvPr>
        </p:nvSpPr>
        <p:spPr>
          <a:xfrm>
            <a:off x="456577" y="264066"/>
            <a:ext cx="8229600" cy="1143000"/>
          </a:xfrm>
        </p:spPr>
        <p:txBody>
          <a:bodyPr/>
          <a:lstStyle/>
          <a:p>
            <a:r>
              <a:rPr lang="de-DE" dirty="0"/>
              <a:t>Artificial intelligence in Austria</a:t>
            </a:r>
          </a:p>
        </p:txBody>
      </p:sp>
      <p:sp>
        <p:nvSpPr>
          <p:cNvPr id="3" name="Inhaltsplatzhalter 2">
            <a:extLst>
              <a:ext uri="{FF2B5EF4-FFF2-40B4-BE49-F238E27FC236}">
                <a16:creationId xmlns:a16="http://schemas.microsoft.com/office/drawing/2014/main" id="{ACB28FC0-4FDB-43AF-B9E9-3DEC87A88FDD}"/>
              </a:ext>
            </a:extLst>
          </p:cNvPr>
          <p:cNvSpPr>
            <a:spLocks noGrp="1"/>
          </p:cNvSpPr>
          <p:nvPr>
            <p:ph idx="1"/>
          </p:nvPr>
        </p:nvSpPr>
        <p:spPr>
          <a:xfrm>
            <a:off x="107504" y="1340768"/>
            <a:ext cx="8712968" cy="4862265"/>
          </a:xfrm>
        </p:spPr>
        <p:txBody>
          <a:bodyPr/>
          <a:lstStyle/>
          <a:p>
            <a:pPr algn="just"/>
            <a:r>
              <a:rPr lang="de-DE" sz="2800" dirty="0"/>
              <a:t>AI Act - European </a:t>
            </a:r>
            <a:r>
              <a:rPr lang="de-DE" sz="2800" dirty="0" err="1"/>
              <a:t>regulation</a:t>
            </a:r>
            <a:r>
              <a:rPr lang="de-DE" sz="2800" dirty="0"/>
              <a:t> on </a:t>
            </a:r>
            <a:r>
              <a:rPr lang="de-DE" sz="2800" dirty="0" err="1"/>
              <a:t>artificial</a:t>
            </a:r>
            <a:r>
              <a:rPr lang="de-DE" sz="2800" dirty="0"/>
              <a:t> intelligence </a:t>
            </a:r>
            <a:r>
              <a:rPr lang="en-US" sz="2800" dirty="0"/>
              <a:t>came into force on 1 August 2024. Its main purpose is to ensure that AI is developed and used in a safe, trustworthy, and harmonized way across the EU.</a:t>
            </a:r>
          </a:p>
          <a:p>
            <a:pPr algn="just"/>
            <a:endParaRPr lang="en-US" sz="2800" dirty="0"/>
          </a:p>
          <a:p>
            <a:pPr algn="just"/>
            <a:r>
              <a:rPr lang="en-US" sz="2800" dirty="0"/>
              <a:t>AI systems posing high risks to health, safety and fundamental rights are subject to a set of requirements and obligations. </a:t>
            </a:r>
            <a:endParaRPr lang="de-DE" sz="2800" dirty="0"/>
          </a:p>
        </p:txBody>
      </p:sp>
      <p:pic>
        <p:nvPicPr>
          <p:cNvPr id="5" name="Grafik 4">
            <a:extLst>
              <a:ext uri="{FF2B5EF4-FFF2-40B4-BE49-F238E27FC236}">
                <a16:creationId xmlns:a16="http://schemas.microsoft.com/office/drawing/2014/main" id="{D4415822-C704-4C0E-93F3-9800D65860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4869160"/>
            <a:ext cx="2700300" cy="1800200"/>
          </a:xfrm>
          <a:prstGeom prst="rect">
            <a:avLst/>
          </a:prstGeom>
        </p:spPr>
      </p:pic>
    </p:spTree>
    <p:extLst>
      <p:ext uri="{BB962C8B-B14F-4D97-AF65-F5344CB8AC3E}">
        <p14:creationId xmlns:p14="http://schemas.microsoft.com/office/powerpoint/2010/main" val="283510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11ABB6-8076-47B0-B245-6A50755748E4}"/>
              </a:ext>
            </a:extLst>
          </p:cNvPr>
          <p:cNvSpPr>
            <a:spLocks noGrp="1"/>
          </p:cNvSpPr>
          <p:nvPr>
            <p:ph type="title"/>
          </p:nvPr>
        </p:nvSpPr>
        <p:spPr/>
        <p:txBody>
          <a:bodyPr/>
          <a:lstStyle/>
          <a:p>
            <a:r>
              <a:rPr lang="de-DE" dirty="0"/>
              <a:t>Implementation in Austria</a:t>
            </a:r>
          </a:p>
        </p:txBody>
      </p:sp>
      <p:sp>
        <p:nvSpPr>
          <p:cNvPr id="3" name="Inhaltsplatzhalter 2">
            <a:extLst>
              <a:ext uri="{FF2B5EF4-FFF2-40B4-BE49-F238E27FC236}">
                <a16:creationId xmlns:a16="http://schemas.microsoft.com/office/drawing/2014/main" id="{70E0E1B2-11CE-4A42-B4F3-4574656F1F35}"/>
              </a:ext>
            </a:extLst>
          </p:cNvPr>
          <p:cNvSpPr>
            <a:spLocks noGrp="1"/>
          </p:cNvSpPr>
          <p:nvPr>
            <p:ph idx="1"/>
          </p:nvPr>
        </p:nvSpPr>
        <p:spPr>
          <a:xfrm>
            <a:off x="251520" y="1393934"/>
            <a:ext cx="5760640" cy="5347434"/>
          </a:xfrm>
        </p:spPr>
        <p:txBody>
          <a:bodyPr/>
          <a:lstStyle/>
          <a:p>
            <a:pPr algn="just"/>
            <a:r>
              <a:rPr lang="en-US" sz="2800" dirty="0"/>
              <a:t>The Austrian Federal Government’s Implementation Plan was presented on 5 November 2024. It supplements and specifies the AI strategy with new implementation measures.</a:t>
            </a:r>
          </a:p>
          <a:p>
            <a:pPr algn="just"/>
            <a:endParaRPr lang="en-US" sz="2800" dirty="0"/>
          </a:p>
          <a:p>
            <a:pPr algn="just"/>
            <a:r>
              <a:rPr lang="en-US" sz="2800" dirty="0"/>
              <a:t>The use of AI should serve the common good.</a:t>
            </a:r>
          </a:p>
          <a:p>
            <a:endParaRPr lang="en-US" sz="2800" dirty="0"/>
          </a:p>
          <a:p>
            <a:endParaRPr lang="en-US" sz="2800" dirty="0"/>
          </a:p>
          <a:p>
            <a:endParaRPr lang="de-DE" dirty="0"/>
          </a:p>
        </p:txBody>
      </p:sp>
      <p:pic>
        <p:nvPicPr>
          <p:cNvPr id="5" name="Grafik 4">
            <a:extLst>
              <a:ext uri="{FF2B5EF4-FFF2-40B4-BE49-F238E27FC236}">
                <a16:creationId xmlns:a16="http://schemas.microsoft.com/office/drawing/2014/main" id="{E162FAF9-D4FC-44C7-84AD-21DF076ED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208" y="1700808"/>
            <a:ext cx="2555776" cy="3744416"/>
          </a:xfrm>
          <a:prstGeom prst="rect">
            <a:avLst/>
          </a:prstGeom>
        </p:spPr>
      </p:pic>
    </p:spTree>
    <p:extLst>
      <p:ext uri="{BB962C8B-B14F-4D97-AF65-F5344CB8AC3E}">
        <p14:creationId xmlns:p14="http://schemas.microsoft.com/office/powerpoint/2010/main" val="2626637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2D79731-BE25-42F4-9927-4E58D61A822F}"/>
              </a:ext>
            </a:extLst>
          </p:cNvPr>
          <p:cNvSpPr>
            <a:spLocks noGrp="1"/>
          </p:cNvSpPr>
          <p:nvPr>
            <p:ph idx="1"/>
          </p:nvPr>
        </p:nvSpPr>
        <p:spPr>
          <a:xfrm>
            <a:off x="395536" y="620688"/>
            <a:ext cx="8291264" cy="4525963"/>
          </a:xfrm>
        </p:spPr>
        <p:txBody>
          <a:bodyPr/>
          <a:lstStyle/>
          <a:p>
            <a:pPr algn="just"/>
            <a:r>
              <a:rPr lang="en-US" dirty="0"/>
              <a:t>AI Service Center - central information hub and point of contact for the general public on matters relating to artificial intelligence.</a:t>
            </a:r>
          </a:p>
          <a:p>
            <a:pPr algn="just"/>
            <a:endParaRPr lang="en-US" dirty="0"/>
          </a:p>
          <a:p>
            <a:pPr algn="just"/>
            <a:r>
              <a:rPr lang="en-US" dirty="0"/>
              <a:t>The Federal Ministry of </a:t>
            </a:r>
            <a:r>
              <a:rPr lang="en-US" dirty="0" err="1"/>
              <a:t>Labour</a:t>
            </a:r>
            <a:r>
              <a:rPr lang="en-US" dirty="0"/>
              <a:t>, Social Affairs, Health, Care and Consumer Protection - ministry responsible for establishing a legal framework that promotes the broad and safe use of AI in healthcare, while ensuring data protection and patient safety.</a:t>
            </a:r>
          </a:p>
          <a:p>
            <a:pPr algn="just"/>
            <a:endParaRPr lang="en-US" dirty="0"/>
          </a:p>
          <a:p>
            <a:pPr algn="just"/>
            <a:endParaRPr lang="en-US" dirty="0"/>
          </a:p>
        </p:txBody>
      </p:sp>
    </p:spTree>
    <p:extLst>
      <p:ext uri="{BB962C8B-B14F-4D97-AF65-F5344CB8AC3E}">
        <p14:creationId xmlns:p14="http://schemas.microsoft.com/office/powerpoint/2010/main" val="414977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49225" y="444500"/>
            <a:ext cx="3813175" cy="768350"/>
          </a:xfrm>
          <a:prstGeom prst="rect">
            <a:avLst/>
          </a:prstGeom>
          <a:noFill/>
          <a:ln w="9525">
            <a:noFill/>
            <a:miter lim="800000"/>
            <a:headEnd/>
            <a:tailEnd/>
          </a:ln>
          <a:effectLst/>
        </p:spPr>
        <p:txBody>
          <a:bodyPr>
            <a:spAutoFit/>
          </a:bodyPr>
          <a:lstStyle/>
          <a:p>
            <a:pPr>
              <a:lnSpc>
                <a:spcPct val="120000"/>
              </a:lnSpc>
            </a:pPr>
            <a:endParaRPr lang="de-AT" b="1">
              <a:solidFill>
                <a:schemeClr val="bg1"/>
              </a:solidFill>
            </a:endParaRPr>
          </a:p>
          <a:p>
            <a:pPr>
              <a:lnSpc>
                <a:spcPct val="120000"/>
              </a:lnSpc>
            </a:pPr>
            <a:endParaRPr lang="de-AT" sz="1900" b="1">
              <a:solidFill>
                <a:srgbClr val="FF3300"/>
              </a:solidFill>
            </a:endParaRPr>
          </a:p>
        </p:txBody>
      </p:sp>
      <p:sp>
        <p:nvSpPr>
          <p:cNvPr id="11269" name="Text Box 5"/>
          <p:cNvSpPr txBox="1">
            <a:spLocks noChangeArrowheads="1"/>
          </p:cNvSpPr>
          <p:nvPr/>
        </p:nvSpPr>
        <p:spPr bwMode="auto">
          <a:xfrm>
            <a:off x="6443663" y="654050"/>
            <a:ext cx="2124075" cy="869950"/>
          </a:xfrm>
          <a:prstGeom prst="rect">
            <a:avLst/>
          </a:prstGeom>
          <a:noFill/>
          <a:ln w="9525">
            <a:noFill/>
            <a:miter lim="800000"/>
            <a:headEnd/>
            <a:tailEnd/>
          </a:ln>
          <a:effectLst/>
        </p:spPr>
        <p:txBody>
          <a:bodyPr>
            <a:spAutoFit/>
          </a:bodyPr>
          <a:lstStyle/>
          <a:p>
            <a:pPr algn="ctr">
              <a:spcBef>
                <a:spcPct val="50000"/>
              </a:spcBef>
            </a:pPr>
            <a:endParaRPr lang="de-DE">
              <a:solidFill>
                <a:schemeClr val="bg1"/>
              </a:solidFill>
            </a:endParaRPr>
          </a:p>
          <a:p>
            <a:pPr algn="ctr">
              <a:spcBef>
                <a:spcPct val="50000"/>
              </a:spcBef>
            </a:pPr>
            <a:endParaRPr lang="de-DE" sz="2200" b="1">
              <a:solidFill>
                <a:srgbClr val="FF3300"/>
              </a:solidFill>
            </a:endParaRPr>
          </a:p>
        </p:txBody>
      </p:sp>
      <p:sp>
        <p:nvSpPr>
          <p:cNvPr id="11272" name="Text Box 8"/>
          <p:cNvSpPr txBox="1">
            <a:spLocks noChangeArrowheads="1"/>
          </p:cNvSpPr>
          <p:nvPr/>
        </p:nvSpPr>
        <p:spPr bwMode="auto">
          <a:xfrm>
            <a:off x="6443663" y="2722563"/>
            <a:ext cx="2124075" cy="869950"/>
          </a:xfrm>
          <a:prstGeom prst="rect">
            <a:avLst/>
          </a:prstGeom>
          <a:noFill/>
          <a:ln w="9525">
            <a:noFill/>
            <a:miter lim="800000"/>
            <a:headEnd/>
            <a:tailEnd/>
          </a:ln>
          <a:effectLst/>
        </p:spPr>
        <p:txBody>
          <a:bodyPr>
            <a:spAutoFit/>
          </a:bodyPr>
          <a:lstStyle/>
          <a:p>
            <a:pPr algn="ctr">
              <a:spcBef>
                <a:spcPct val="50000"/>
              </a:spcBef>
            </a:pPr>
            <a:endParaRPr lang="de-DE">
              <a:solidFill>
                <a:schemeClr val="bg1"/>
              </a:solidFill>
            </a:endParaRPr>
          </a:p>
          <a:p>
            <a:pPr algn="ctr">
              <a:spcBef>
                <a:spcPct val="50000"/>
              </a:spcBef>
            </a:pPr>
            <a:endParaRPr lang="de-DE" sz="2200" b="1">
              <a:solidFill>
                <a:srgbClr val="FF3300"/>
              </a:solidFill>
            </a:endParaRPr>
          </a:p>
        </p:txBody>
      </p:sp>
      <p:pic>
        <p:nvPicPr>
          <p:cNvPr id="11282" name="Picture 18"/>
          <p:cNvPicPr>
            <a:picLocks noChangeAspect="1" noChangeArrowheads="1"/>
          </p:cNvPicPr>
          <p:nvPr/>
        </p:nvPicPr>
        <p:blipFill>
          <a:blip r:embed="rId2" cstate="print"/>
          <a:srcRect/>
          <a:stretch>
            <a:fillRect/>
          </a:stretch>
        </p:blipFill>
        <p:spPr bwMode="auto">
          <a:xfrm>
            <a:off x="8096250" y="6189663"/>
            <a:ext cx="900113" cy="530225"/>
          </a:xfrm>
          <a:prstGeom prst="rect">
            <a:avLst/>
          </a:prstGeom>
          <a:noFill/>
        </p:spPr>
      </p:pic>
      <p:sp>
        <p:nvSpPr>
          <p:cNvPr id="2" name="Titel 1">
            <a:extLst>
              <a:ext uri="{FF2B5EF4-FFF2-40B4-BE49-F238E27FC236}">
                <a16:creationId xmlns:a16="http://schemas.microsoft.com/office/drawing/2014/main" id="{D4562D31-98BD-4D37-BB6E-00A14B7A6400}"/>
              </a:ext>
            </a:extLst>
          </p:cNvPr>
          <p:cNvSpPr>
            <a:spLocks noGrp="1"/>
          </p:cNvSpPr>
          <p:nvPr>
            <p:ph type="title"/>
          </p:nvPr>
        </p:nvSpPr>
        <p:spPr>
          <a:xfrm>
            <a:off x="127029" y="583406"/>
            <a:ext cx="8765451" cy="1143000"/>
          </a:xfrm>
        </p:spPr>
        <p:txBody>
          <a:bodyPr/>
          <a:lstStyle/>
          <a:p>
            <a:r>
              <a:rPr lang="de-DE" sz="3600" b="1" dirty="0"/>
              <a:t>Position of </a:t>
            </a:r>
            <a:r>
              <a:rPr lang="de-DE" sz="3600" b="1" dirty="0" err="1"/>
              <a:t>the</a:t>
            </a:r>
            <a:r>
              <a:rPr lang="de-DE" sz="3600" b="1" dirty="0"/>
              <a:t> Austrian Medical Chamber on AI (</a:t>
            </a:r>
            <a:r>
              <a:rPr lang="en-US" sz="3600" b="1" dirty="0"/>
              <a:t>press statement from 10.10.2024)</a:t>
            </a:r>
            <a:br>
              <a:rPr lang="en-US" sz="3600" b="1" dirty="0"/>
            </a:br>
            <a:endParaRPr lang="de-DE" sz="3600" b="1" dirty="0"/>
          </a:p>
        </p:txBody>
      </p:sp>
      <p:sp>
        <p:nvSpPr>
          <p:cNvPr id="3" name="Inhaltsplatzhalter 2">
            <a:extLst>
              <a:ext uri="{FF2B5EF4-FFF2-40B4-BE49-F238E27FC236}">
                <a16:creationId xmlns:a16="http://schemas.microsoft.com/office/drawing/2014/main" id="{B5F1CF05-9B35-468E-B781-431564DDBCCE}"/>
              </a:ext>
            </a:extLst>
          </p:cNvPr>
          <p:cNvSpPr>
            <a:spLocks noGrp="1"/>
          </p:cNvSpPr>
          <p:nvPr>
            <p:ph idx="1"/>
          </p:nvPr>
        </p:nvSpPr>
        <p:spPr>
          <a:xfrm>
            <a:off x="179947" y="1797050"/>
            <a:ext cx="8535550" cy="4596532"/>
          </a:xfrm>
        </p:spPr>
        <p:txBody>
          <a:bodyPr/>
          <a:lstStyle/>
          <a:p>
            <a:pPr algn="just"/>
            <a:r>
              <a:rPr lang="en-US" sz="2200" dirty="0"/>
              <a:t>The ÖÄK acknowledges the impact that artificial intelligence will have on all areas of our lives – including medicine. </a:t>
            </a:r>
          </a:p>
          <a:p>
            <a:pPr algn="just"/>
            <a:r>
              <a:rPr lang="en-US" sz="2200" dirty="0"/>
              <a:t>President Steinhart stresses that now more than ever it is crucial for the medical profession to actively shape AI developments in healthcare in order to avoid being overrun by industrial interests.</a:t>
            </a:r>
          </a:p>
          <a:p>
            <a:pPr algn="just"/>
            <a:r>
              <a:rPr lang="en-US" sz="2200" dirty="0"/>
              <a:t>Dietmar Bayer (President of the Austrian Society for Telemedicine) calls for strict labelling requirements for AI generated medical reports including the use of non removeable watermarks. He considers metadata annotations (as used in smartphones) to be insufficient in the medical field. </a:t>
            </a:r>
          </a:p>
          <a:p>
            <a:pPr algn="just"/>
            <a:r>
              <a:rPr lang="en-US" sz="2200" dirty="0"/>
              <a:t>Physicians, who must ultimately bear responsibility, should be fully involved in the implementation of new tools and technologies. </a:t>
            </a:r>
          </a:p>
          <a:p>
            <a:endParaRPr lang="de-DE" sz="2000" dirty="0">
              <a:effectLst/>
              <a:latin typeface="Arial" panose="020B0604020202020204" pitchFamily="34" charset="0"/>
              <a:ea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9B2659-7B5E-4F2E-B884-B935473C004D}"/>
              </a:ext>
            </a:extLst>
          </p:cNvPr>
          <p:cNvSpPr>
            <a:spLocks noGrp="1"/>
          </p:cNvSpPr>
          <p:nvPr>
            <p:ph type="title"/>
          </p:nvPr>
        </p:nvSpPr>
        <p:spPr>
          <a:xfrm>
            <a:off x="251520" y="692696"/>
            <a:ext cx="8390360" cy="1143000"/>
          </a:xfrm>
        </p:spPr>
        <p:txBody>
          <a:bodyPr/>
          <a:lstStyle/>
          <a:p>
            <a:r>
              <a:rPr lang="en-US" sz="3600" b="1" dirty="0"/>
              <a:t>The Austrian Medical Chamber is actively informing members about AI developments via:</a:t>
            </a:r>
            <a:br>
              <a:rPr lang="en-US" dirty="0"/>
            </a:br>
            <a:endParaRPr lang="de-DE" dirty="0"/>
          </a:p>
        </p:txBody>
      </p:sp>
      <p:sp>
        <p:nvSpPr>
          <p:cNvPr id="3" name="Inhaltsplatzhalter 2">
            <a:extLst>
              <a:ext uri="{FF2B5EF4-FFF2-40B4-BE49-F238E27FC236}">
                <a16:creationId xmlns:a16="http://schemas.microsoft.com/office/drawing/2014/main" id="{A207187F-6288-41DE-A104-5F29E1B916F0}"/>
              </a:ext>
            </a:extLst>
          </p:cNvPr>
          <p:cNvSpPr>
            <a:spLocks noGrp="1"/>
          </p:cNvSpPr>
          <p:nvPr>
            <p:ph idx="1"/>
          </p:nvPr>
        </p:nvSpPr>
        <p:spPr>
          <a:xfrm>
            <a:off x="107504" y="1988840"/>
            <a:ext cx="8640960" cy="4525963"/>
          </a:xfrm>
        </p:spPr>
        <p:txBody>
          <a:bodyPr/>
          <a:lstStyle/>
          <a:p>
            <a:pPr algn="just"/>
            <a:r>
              <a:rPr lang="en-US" dirty="0"/>
              <a:t>Journal - within its </a:t>
            </a:r>
            <a:r>
              <a:rPr lang="en-US" i="1" dirty="0" err="1"/>
              <a:t>Ärztezeitung</a:t>
            </a:r>
            <a:r>
              <a:rPr lang="en-US" dirty="0"/>
              <a:t> (Doctors’ Newspaper), ensures that members receive regular, accessible articles on how these technologies influence both clinical practice and medical ethics.</a:t>
            </a:r>
          </a:p>
          <a:p>
            <a:endParaRPr lang="de-DE" dirty="0"/>
          </a:p>
        </p:txBody>
      </p:sp>
      <p:pic>
        <p:nvPicPr>
          <p:cNvPr id="5" name="Grafik 4">
            <a:extLst>
              <a:ext uri="{FF2B5EF4-FFF2-40B4-BE49-F238E27FC236}">
                <a16:creationId xmlns:a16="http://schemas.microsoft.com/office/drawing/2014/main" id="{1DB9AFBF-6A72-49B6-965E-B8AC177B2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4653135"/>
            <a:ext cx="1872208" cy="2079353"/>
          </a:xfrm>
          <a:prstGeom prst="rect">
            <a:avLst/>
          </a:prstGeom>
        </p:spPr>
      </p:pic>
    </p:spTree>
    <p:extLst>
      <p:ext uri="{BB962C8B-B14F-4D97-AF65-F5344CB8AC3E}">
        <p14:creationId xmlns:p14="http://schemas.microsoft.com/office/powerpoint/2010/main" val="721678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00B4B72-8C1E-41A3-9591-A78F017DA296}"/>
              </a:ext>
            </a:extLst>
          </p:cNvPr>
          <p:cNvSpPr>
            <a:spLocks noGrp="1"/>
          </p:cNvSpPr>
          <p:nvPr>
            <p:ph idx="1"/>
          </p:nvPr>
        </p:nvSpPr>
        <p:spPr>
          <a:xfrm>
            <a:off x="35496" y="332656"/>
            <a:ext cx="8856984" cy="5793507"/>
          </a:xfrm>
        </p:spPr>
        <p:txBody>
          <a:bodyPr/>
          <a:lstStyle/>
          <a:p>
            <a:pPr algn="just"/>
            <a:r>
              <a:rPr lang="en-US" sz="2800" dirty="0"/>
              <a:t>Events - symposium of the Styrian Medical Chamber in March 2025, focused on personalized medicine and AI, discussing innovations like </a:t>
            </a:r>
            <a:r>
              <a:rPr lang="en-US" sz="2800" dirty="0" err="1"/>
              <a:t>ChatGPT</a:t>
            </a:r>
            <a:r>
              <a:rPr lang="en-US" sz="2800" dirty="0"/>
              <a:t> and other AI tools in clinical processes.</a:t>
            </a:r>
          </a:p>
          <a:p>
            <a:pPr algn="just"/>
            <a:endParaRPr lang="en-US" sz="2800" dirty="0"/>
          </a:p>
          <a:p>
            <a:pPr algn="just"/>
            <a:r>
              <a:rPr lang="en-US" sz="2800" dirty="0"/>
              <a:t>Virtual conferences like KI-MED in February 2025, with expert-led sessions on AI in diagnostics, dermatology, cardiology, data privacy.</a:t>
            </a:r>
          </a:p>
          <a:p>
            <a:pPr algn="just"/>
            <a:endParaRPr lang="de-DE" sz="2800" dirty="0"/>
          </a:p>
        </p:txBody>
      </p:sp>
      <p:pic>
        <p:nvPicPr>
          <p:cNvPr id="5" name="Grafik 4">
            <a:extLst>
              <a:ext uri="{FF2B5EF4-FFF2-40B4-BE49-F238E27FC236}">
                <a16:creationId xmlns:a16="http://schemas.microsoft.com/office/drawing/2014/main" id="{D841E0E5-3BE6-4E08-A870-653A5A191E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9336" y="4149080"/>
            <a:ext cx="2668808" cy="2630681"/>
          </a:xfrm>
          <a:prstGeom prst="rect">
            <a:avLst/>
          </a:prstGeom>
        </p:spPr>
      </p:pic>
    </p:spTree>
    <p:extLst>
      <p:ext uri="{BB962C8B-B14F-4D97-AF65-F5344CB8AC3E}">
        <p14:creationId xmlns:p14="http://schemas.microsoft.com/office/powerpoint/2010/main" val="2635478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EC2E297-C4AF-4179-8DE5-910A2755642D}"/>
              </a:ext>
            </a:extLst>
          </p:cNvPr>
          <p:cNvSpPr>
            <a:spLocks noGrp="1"/>
          </p:cNvSpPr>
          <p:nvPr>
            <p:ph idx="1"/>
          </p:nvPr>
        </p:nvSpPr>
        <p:spPr>
          <a:xfrm>
            <a:off x="251520" y="404664"/>
            <a:ext cx="8568952" cy="6192688"/>
          </a:xfrm>
        </p:spPr>
        <p:txBody>
          <a:bodyPr/>
          <a:lstStyle/>
          <a:p>
            <a:pPr algn="just"/>
            <a:r>
              <a:rPr lang="en-US" sz="2800" dirty="0"/>
              <a:t>In August 2025, the ÖÄK conducted a survey on the use of AI by its employees.</a:t>
            </a:r>
          </a:p>
          <a:p>
            <a:pPr algn="just"/>
            <a:r>
              <a:rPr lang="en-US" sz="2800" dirty="0"/>
              <a:t>Almost two-thirds of them reported that they already use AI tools in their daily professional work.</a:t>
            </a:r>
          </a:p>
          <a:p>
            <a:pPr algn="just"/>
            <a:r>
              <a:rPr lang="en-US" sz="2800" dirty="0"/>
              <a:t>According to the results, AI is used most frequently for translations, as well as for quick research and summaries. Text checking, as well as the actual generation of texts or images, plays a smaller role.</a:t>
            </a:r>
          </a:p>
          <a:p>
            <a:pPr algn="just"/>
            <a:r>
              <a:rPr lang="en-US" sz="2800" dirty="0"/>
              <a:t>The most widely used tools are </a:t>
            </a:r>
            <a:r>
              <a:rPr lang="en-US" sz="2800" dirty="0" err="1"/>
              <a:t>ChatGPT</a:t>
            </a:r>
            <a:r>
              <a:rPr lang="en-US" sz="2800" dirty="0"/>
              <a:t> and Google Translate, each employed by nearly one-third of AI users.</a:t>
            </a:r>
            <a:endParaRPr lang="de-DE" sz="2800" dirty="0"/>
          </a:p>
        </p:txBody>
      </p:sp>
    </p:spTree>
    <p:extLst>
      <p:ext uri="{BB962C8B-B14F-4D97-AF65-F5344CB8AC3E}">
        <p14:creationId xmlns:p14="http://schemas.microsoft.com/office/powerpoint/2010/main" val="4086495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4BC2ACC-B9EA-4720-9131-11054A015DF8}"/>
              </a:ext>
            </a:extLst>
          </p:cNvPr>
          <p:cNvSpPr>
            <a:spLocks noGrp="1"/>
          </p:cNvSpPr>
          <p:nvPr>
            <p:ph idx="1"/>
          </p:nvPr>
        </p:nvSpPr>
        <p:spPr>
          <a:xfrm>
            <a:off x="251520" y="548680"/>
            <a:ext cx="8229600" cy="4525963"/>
          </a:xfrm>
        </p:spPr>
        <p:txBody>
          <a:bodyPr/>
          <a:lstStyle/>
          <a:p>
            <a:pPr algn="just"/>
            <a:r>
              <a:rPr lang="en-US" dirty="0"/>
              <a:t>The ÖÄK is also currently revising its internal guidelines for AI usage. </a:t>
            </a:r>
          </a:p>
          <a:p>
            <a:pPr algn="just"/>
            <a:endParaRPr lang="en-US" dirty="0"/>
          </a:p>
          <a:p>
            <a:pPr algn="just"/>
            <a:r>
              <a:rPr lang="en-US" dirty="0"/>
              <a:t>At present, there is no AI tool available for the Chamber’s member administration processes.</a:t>
            </a:r>
            <a:endParaRPr lang="de-DE" dirty="0"/>
          </a:p>
        </p:txBody>
      </p:sp>
      <p:pic>
        <p:nvPicPr>
          <p:cNvPr id="5" name="Grafik 4">
            <a:extLst>
              <a:ext uri="{FF2B5EF4-FFF2-40B4-BE49-F238E27FC236}">
                <a16:creationId xmlns:a16="http://schemas.microsoft.com/office/drawing/2014/main" id="{F99D9DD8-650F-4159-A679-1424D3C24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547" y="4149080"/>
            <a:ext cx="6530906" cy="2034716"/>
          </a:xfrm>
          <a:prstGeom prst="rect">
            <a:avLst/>
          </a:prstGeom>
        </p:spPr>
      </p:pic>
    </p:spTree>
    <p:extLst>
      <p:ext uri="{BB962C8B-B14F-4D97-AF65-F5344CB8AC3E}">
        <p14:creationId xmlns:p14="http://schemas.microsoft.com/office/powerpoint/2010/main" val="369315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117600" y="2286000"/>
            <a:ext cx="6907213" cy="719621"/>
          </a:xfrm>
          <a:prstGeom prst="rect">
            <a:avLst/>
          </a:prstGeom>
          <a:noFill/>
          <a:ln w="9525">
            <a:noFill/>
            <a:miter lim="800000"/>
            <a:headEnd/>
            <a:tailEnd/>
          </a:ln>
          <a:effectLst/>
        </p:spPr>
        <p:txBody>
          <a:bodyPr>
            <a:spAutoFit/>
          </a:bodyPr>
          <a:lstStyle/>
          <a:p>
            <a:pPr algn="ctr">
              <a:lnSpc>
                <a:spcPct val="130000"/>
              </a:lnSpc>
            </a:pPr>
            <a:r>
              <a:rPr lang="de-DE" sz="3500" b="1" dirty="0" err="1">
                <a:solidFill>
                  <a:schemeClr val="bg1"/>
                </a:solidFill>
                <a:sym typeface="Symbol" charset="2"/>
              </a:rPr>
              <a:t>Thank</a:t>
            </a:r>
            <a:r>
              <a:rPr lang="de-DE" sz="3500" b="1" dirty="0">
                <a:solidFill>
                  <a:schemeClr val="bg1"/>
                </a:solidFill>
                <a:sym typeface="Symbol" charset="2"/>
              </a:rPr>
              <a:t> </a:t>
            </a:r>
            <a:r>
              <a:rPr lang="de-DE" sz="3500" b="1" dirty="0" err="1">
                <a:solidFill>
                  <a:schemeClr val="bg1"/>
                </a:solidFill>
                <a:sym typeface="Symbol" charset="2"/>
              </a:rPr>
              <a:t>you</a:t>
            </a:r>
            <a:r>
              <a:rPr lang="de-DE" sz="3500" b="1" dirty="0">
                <a:solidFill>
                  <a:schemeClr val="bg1"/>
                </a:solidFill>
                <a:sym typeface="Symbol" charset="2"/>
              </a:rPr>
              <a:t> </a:t>
            </a:r>
            <a:r>
              <a:rPr lang="de-DE" sz="3500" b="1" dirty="0" err="1">
                <a:solidFill>
                  <a:schemeClr val="bg1"/>
                </a:solidFill>
                <a:sym typeface="Symbol" charset="2"/>
              </a:rPr>
              <a:t>for</a:t>
            </a:r>
            <a:r>
              <a:rPr lang="de-DE" sz="3500" b="1" dirty="0">
                <a:solidFill>
                  <a:schemeClr val="bg1"/>
                </a:solidFill>
                <a:sym typeface="Symbol" charset="2"/>
              </a:rPr>
              <a:t> </a:t>
            </a:r>
            <a:r>
              <a:rPr lang="de-DE" sz="3500" b="1" dirty="0" err="1">
                <a:solidFill>
                  <a:schemeClr val="bg1"/>
                </a:solidFill>
                <a:sym typeface="Symbol" charset="2"/>
              </a:rPr>
              <a:t>your</a:t>
            </a:r>
            <a:r>
              <a:rPr lang="de-DE" sz="3500" b="1" dirty="0">
                <a:solidFill>
                  <a:schemeClr val="bg1"/>
                </a:solidFill>
                <a:sym typeface="Symbol" charset="2"/>
              </a:rPr>
              <a:t> </a:t>
            </a:r>
            <a:r>
              <a:rPr lang="de-DE" sz="3500" b="1" dirty="0" err="1">
                <a:solidFill>
                  <a:schemeClr val="bg1"/>
                </a:solidFill>
                <a:sym typeface="Symbol" charset="2"/>
              </a:rPr>
              <a:t>attention</a:t>
            </a:r>
            <a:r>
              <a:rPr lang="de-DE" sz="3500" b="1" dirty="0">
                <a:solidFill>
                  <a:schemeClr val="bg1"/>
                </a:solidFill>
                <a:sym typeface="Symbol" charset="2"/>
              </a:rPr>
              <a:t>!</a:t>
            </a:r>
          </a:p>
        </p:txBody>
      </p:sp>
      <p:pic>
        <p:nvPicPr>
          <p:cNvPr id="10247" name="Picture 7"/>
          <p:cNvPicPr>
            <a:picLocks noChangeAspect="1" noChangeArrowheads="1"/>
          </p:cNvPicPr>
          <p:nvPr/>
        </p:nvPicPr>
        <p:blipFill>
          <a:blip r:embed="rId2" cstate="print"/>
          <a:srcRect/>
          <a:stretch>
            <a:fillRect/>
          </a:stretch>
        </p:blipFill>
        <p:spPr bwMode="auto">
          <a:xfrm>
            <a:off x="3843338" y="5257800"/>
            <a:ext cx="1439862" cy="847725"/>
          </a:xfrm>
          <a:prstGeom prst="rect">
            <a:avLst/>
          </a:prstGeom>
          <a:noFill/>
        </p:spPr>
      </p:pic>
    </p:spTree>
  </p:cSld>
  <p:clrMapOvr>
    <a:masterClrMapping/>
  </p:clrMapOvr>
</p:sld>
</file>

<file path=ppt/theme/theme1.xml><?xml version="1.0" encoding="utf-8"?>
<a:theme xmlns:a="http://schemas.openxmlformats.org/drawingml/2006/main" name="Praesentation">
  <a:themeElements>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issa-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issa-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issa-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issa-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issa-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issa-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issa-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issa-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2. Terms of retirement, aging physicians, re-licensing</Template>
  <TotalTime>0</TotalTime>
  <Words>563</Words>
  <Application>Microsoft Office PowerPoint</Application>
  <PresentationFormat>Bildschirmpräsentation (4:3)</PresentationFormat>
  <Paragraphs>40</Paragraphs>
  <Slides>10</Slides>
  <Notes>0</Notes>
  <HiddenSlides>0</HiddenSlides>
  <MMClips>0</MMClips>
  <ScaleCrop>false</ScaleCrop>
  <HeadingPairs>
    <vt:vector size="6" baseType="variant">
      <vt:variant>
        <vt:lpstr>Verwendete Schriftarten</vt:lpstr>
      </vt:variant>
      <vt:variant>
        <vt:i4>1</vt:i4>
      </vt:variant>
      <vt:variant>
        <vt:lpstr>Design</vt:lpstr>
      </vt:variant>
      <vt:variant>
        <vt:i4>1</vt:i4>
      </vt:variant>
      <vt:variant>
        <vt:lpstr>Folientitel</vt:lpstr>
      </vt:variant>
      <vt:variant>
        <vt:i4>10</vt:i4>
      </vt:variant>
    </vt:vector>
  </HeadingPairs>
  <TitlesOfParts>
    <vt:vector size="12" baseType="lpstr">
      <vt:lpstr>Arial</vt:lpstr>
      <vt:lpstr>Praesentation</vt:lpstr>
      <vt:lpstr> </vt:lpstr>
      <vt:lpstr>Artificial intelligence in Austria</vt:lpstr>
      <vt:lpstr>Implementation in Austria</vt:lpstr>
      <vt:lpstr>PowerPoint-Präsentation</vt:lpstr>
      <vt:lpstr>Position of the Austrian Medical Chamber on AI (press statement from 10.10.2024) </vt:lpstr>
      <vt:lpstr>The Austrian Medical Chamber is actively informing members about AI developments via: </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Baginska Katarzyna</dc:creator>
  <cp:lastModifiedBy>Baginska Katarzyna</cp:lastModifiedBy>
  <cp:revision>51</cp:revision>
  <dcterms:created xsi:type="dcterms:W3CDTF">2025-08-18T06:58:05Z</dcterms:created>
  <dcterms:modified xsi:type="dcterms:W3CDTF">2025-09-03T08:34:26Z</dcterms:modified>
</cp:coreProperties>
</file>