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Age distribution of membership (active doctors)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4525076257359726E-2"/>
          <c:y val="0.13214663170047009"/>
          <c:w val="0.90070014896786554"/>
          <c:h val="0.725872753359578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Sheet3!$A$3</c:f>
              <c:strCache>
                <c:ptCount val="1"/>
                <c:pt idx="0">
                  <c:v>up to 30 years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Sheet3!$B$3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3A-4968-AE54-8E653C9B9C61}"/>
            </c:ext>
          </c:extLst>
        </c:ser>
        <c:ser>
          <c:idx val="1"/>
          <c:order val="1"/>
          <c:tx>
            <c:strRef>
              <c:f>Sheet3!$A$4</c:f>
              <c:strCache>
                <c:ptCount val="1"/>
                <c:pt idx="0">
                  <c:v>31- 40 years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Sheet3!$B$4</c:f>
              <c:numCache>
                <c:formatCode>General</c:formatCode>
                <c:ptCount val="1"/>
                <c:pt idx="0">
                  <c:v>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3A-4968-AE54-8E653C9B9C61}"/>
            </c:ext>
          </c:extLst>
        </c:ser>
        <c:ser>
          <c:idx val="2"/>
          <c:order val="2"/>
          <c:tx>
            <c:strRef>
              <c:f>Sheet3!$A$5</c:f>
              <c:strCache>
                <c:ptCount val="1"/>
                <c:pt idx="0">
                  <c:v>41-50 years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Sheet3!$B$5</c:f>
              <c:numCache>
                <c:formatCode>General</c:formatCode>
                <c:ptCount val="1"/>
                <c:pt idx="0">
                  <c:v>1187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3A-4968-AE54-8E653C9B9C61}"/>
            </c:ext>
          </c:extLst>
        </c:ser>
        <c:ser>
          <c:idx val="3"/>
          <c:order val="3"/>
          <c:tx>
            <c:strRef>
              <c:f>Sheet3!$A$6</c:f>
              <c:strCache>
                <c:ptCount val="1"/>
                <c:pt idx="0">
                  <c:v>51-60 years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Sheet3!$B$6</c:f>
              <c:numCache>
                <c:formatCode>General</c:formatCode>
                <c:ptCount val="1"/>
                <c:pt idx="0">
                  <c:v>1533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3A-4968-AE54-8E653C9B9C61}"/>
            </c:ext>
          </c:extLst>
        </c:ser>
        <c:ser>
          <c:idx val="4"/>
          <c:order val="4"/>
          <c:tx>
            <c:strRef>
              <c:f>Sheet3!$A$7</c:f>
              <c:strCache>
                <c:ptCount val="1"/>
                <c:pt idx="0">
                  <c:v>61-70 years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Sheet3!$B$7</c:f>
              <c:numCache>
                <c:formatCode>General</c:formatCode>
                <c:ptCount val="1"/>
                <c:pt idx="0">
                  <c:v>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73A-4968-AE54-8E653C9B9C61}"/>
            </c:ext>
          </c:extLst>
        </c:ser>
        <c:ser>
          <c:idx val="5"/>
          <c:order val="5"/>
          <c:tx>
            <c:strRef>
              <c:f>Sheet3!$A$8</c:f>
              <c:strCache>
                <c:ptCount val="1"/>
                <c:pt idx="0">
                  <c:v>over 70 years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val>
            <c:numRef>
              <c:f>Sheet3!$B$8</c:f>
              <c:numCache>
                <c:formatCode>General</c:formatCode>
                <c:ptCount val="1"/>
                <c:pt idx="0">
                  <c:v>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73A-4968-AE54-8E653C9B9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7512440"/>
        <c:axId val="527512768"/>
      </c:barChart>
      <c:catAx>
        <c:axId val="52751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512768"/>
        <c:crosses val="autoZero"/>
        <c:auto val="1"/>
        <c:lblAlgn val="ctr"/>
        <c:lblOffset val="100"/>
        <c:noMultiLvlLbl val="0"/>
      </c:catAx>
      <c:valAx>
        <c:axId val="52751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51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General assambly age groups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2805709024953887E-2"/>
          <c:y val="9.0511658983795054E-2"/>
          <c:w val="0.92418615965687212"/>
          <c:h val="0.83760732524347414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hade val="85000"/>
                    <a:satMod val="130000"/>
                  </a:schemeClr>
                </a:gs>
                <a:gs pos="34000">
                  <a:schemeClr val="accent1">
                    <a:shade val="87000"/>
                    <a:satMod val="125000"/>
                  </a:schemeClr>
                </a:gs>
                <a:gs pos="70000">
                  <a:schemeClr val="accent1">
                    <a:tint val="100000"/>
                    <a:shade val="90000"/>
                    <a:satMod val="130000"/>
                  </a:schemeClr>
                </a:gs>
                <a:gs pos="100000">
                  <a:schemeClr val="accent1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44450" dist="25400" dir="2700000" algn="b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9800000"/>
              </a:lightRig>
            </a:scene3d>
            <a:sp3d prstMaterial="flat">
              <a:bevelT w="25400" h="31750"/>
            </a:sp3d>
          </c:spPr>
          <c:invertIfNegative val="0"/>
          <c:cat>
            <c:strRef>
              <c:f>Sheet2!$A$3:$A$10</c:f>
              <c:strCache>
                <c:ptCount val="8"/>
                <c:pt idx="0">
                  <c:v>36-40 years</c:v>
                </c:pt>
                <c:pt idx="1">
                  <c:v>41-45 years</c:v>
                </c:pt>
                <c:pt idx="2">
                  <c:v>46-50 years</c:v>
                </c:pt>
                <c:pt idx="3">
                  <c:v>51-55 years</c:v>
                </c:pt>
                <c:pt idx="4">
                  <c:v>56-60 years</c:v>
                </c:pt>
                <c:pt idx="5">
                  <c:v>61-65 years</c:v>
                </c:pt>
                <c:pt idx="6">
                  <c:v>66-70 years</c:v>
                </c:pt>
                <c:pt idx="7">
                  <c:v>over 70 years</c:v>
                </c:pt>
              </c:strCache>
            </c:strRef>
          </c:cat>
          <c:val>
            <c:numRef>
              <c:f>Sheet2!$B$3:$B$10</c:f>
              <c:numCache>
                <c:formatCode>General</c:formatCode>
                <c:ptCount val="8"/>
                <c:pt idx="0">
                  <c:v>4</c:v>
                </c:pt>
                <c:pt idx="1">
                  <c:v>4</c:v>
                </c:pt>
                <c:pt idx="2">
                  <c:v>3</c:v>
                </c:pt>
                <c:pt idx="3">
                  <c:v>16</c:v>
                </c:pt>
                <c:pt idx="4">
                  <c:v>19</c:v>
                </c:pt>
                <c:pt idx="5">
                  <c:v>9</c:v>
                </c:pt>
                <c:pt idx="6">
                  <c:v>6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B-461F-874D-74B957CFB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97765032"/>
        <c:axId val="497768640"/>
      </c:barChart>
      <c:catAx>
        <c:axId val="497765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768640"/>
        <c:crosses val="autoZero"/>
        <c:auto val="1"/>
        <c:lblAlgn val="ctr"/>
        <c:lblOffset val="100"/>
        <c:noMultiLvlLbl val="0"/>
      </c:catAx>
      <c:valAx>
        <c:axId val="49776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765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86FA-B43A-46C9-92D1-518BDE70078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578B-7EF8-45C6-BC78-1C3808C96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571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86FA-B43A-46C9-92D1-518BDE70078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578B-7EF8-45C6-BC78-1C3808C9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65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86FA-B43A-46C9-92D1-518BDE70078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578B-7EF8-45C6-BC78-1C3808C96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255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86FA-B43A-46C9-92D1-518BDE70078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578B-7EF8-45C6-BC78-1C3808C9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253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86FA-B43A-46C9-92D1-518BDE70078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578B-7EF8-45C6-BC78-1C3808C9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027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86FA-B43A-46C9-92D1-518BDE70078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578B-7EF8-45C6-BC78-1C3808C9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862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86FA-B43A-46C9-92D1-518BDE70078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578B-7EF8-45C6-BC78-1C3808C9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55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96586FA-B43A-46C9-92D1-518BDE70078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BB0578B-7EF8-45C6-BC78-1C3808C9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49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86FA-B43A-46C9-92D1-518BDE70078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578B-7EF8-45C6-BC78-1C3808C9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83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86FA-B43A-46C9-92D1-518BDE70078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578B-7EF8-45C6-BC78-1C3808C9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83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86FA-B43A-46C9-92D1-518BDE70078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578B-7EF8-45C6-BC78-1C3808C96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85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96586FA-B43A-46C9-92D1-518BDE700780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BB0578B-7EF8-45C6-BC78-1C3808C96F3D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9787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Microsoft_Excel_Worksheet1.xlsx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8F5A5-1B18-4FCE-9971-E0719BDE3A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2269474"/>
          </a:xfrm>
        </p:spPr>
        <p:txBody>
          <a:bodyPr>
            <a:normAutofit/>
          </a:bodyPr>
          <a:lstStyle/>
          <a:p>
            <a:pPr algn="just"/>
            <a:r>
              <a:rPr lang="en-US" sz="7200" i="1" dirty="0"/>
              <a:t>New Generation in Order of Physicians of Albania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DE964D-98D0-43EC-9D57-E73A9D576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775" y="4348657"/>
            <a:ext cx="9826304" cy="2133599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en-US" sz="4900" b="1" dirty="0" err="1">
                <a:solidFill>
                  <a:schemeClr val="tx1"/>
                </a:solidFill>
              </a:rPr>
              <a:t>Dr.Dritan</a:t>
            </a:r>
            <a:r>
              <a:rPr lang="en-US" sz="4900" b="1" dirty="0">
                <a:solidFill>
                  <a:schemeClr val="tx1"/>
                </a:solidFill>
              </a:rPr>
              <a:t> </a:t>
            </a:r>
            <a:r>
              <a:rPr lang="en-US" sz="4900" b="1" dirty="0" err="1">
                <a:solidFill>
                  <a:schemeClr val="tx1"/>
                </a:solidFill>
              </a:rPr>
              <a:t>Trepça</a:t>
            </a:r>
            <a:r>
              <a:rPr lang="en-US" sz="4900" b="1" dirty="0">
                <a:solidFill>
                  <a:schemeClr val="tx1"/>
                </a:solidFill>
              </a:rPr>
              <a:t> </a:t>
            </a:r>
          </a:p>
          <a:p>
            <a:pPr algn="r"/>
            <a:r>
              <a:rPr lang="en-US" sz="4900" i="1" dirty="0">
                <a:solidFill>
                  <a:schemeClr val="tx1"/>
                </a:solidFill>
              </a:rPr>
              <a:t>President of OPA</a:t>
            </a:r>
          </a:p>
          <a:p>
            <a:pPr algn="r"/>
            <a:r>
              <a:rPr lang="en-US" sz="4900" b="1" dirty="0" err="1">
                <a:solidFill>
                  <a:schemeClr val="tx1"/>
                </a:solidFill>
              </a:rPr>
              <a:t>Dr.Fatmir</a:t>
            </a:r>
            <a:r>
              <a:rPr lang="en-US" sz="4900" b="1" dirty="0">
                <a:solidFill>
                  <a:schemeClr val="tx1"/>
                </a:solidFill>
              </a:rPr>
              <a:t> </a:t>
            </a:r>
            <a:r>
              <a:rPr lang="en-US" sz="4900" b="1" dirty="0" err="1">
                <a:solidFill>
                  <a:schemeClr val="tx1"/>
                </a:solidFill>
              </a:rPr>
              <a:t>Brahimaj</a:t>
            </a:r>
            <a:r>
              <a:rPr lang="en-US" sz="4900" b="1" dirty="0">
                <a:solidFill>
                  <a:schemeClr val="tx1"/>
                </a:solidFill>
              </a:rPr>
              <a:t> </a:t>
            </a:r>
          </a:p>
          <a:p>
            <a:pPr algn="r"/>
            <a:r>
              <a:rPr lang="en-US" sz="4900" i="1" dirty="0">
                <a:solidFill>
                  <a:schemeClr val="tx1"/>
                </a:solidFill>
              </a:rPr>
              <a:t>Vice president of OPA</a:t>
            </a:r>
          </a:p>
          <a:p>
            <a:pPr algn="r"/>
            <a:r>
              <a:rPr lang="en-US" sz="4900" b="1" dirty="0">
                <a:solidFill>
                  <a:schemeClr val="tx1"/>
                </a:solidFill>
              </a:rPr>
              <a:t>ZEVA Symposium</a:t>
            </a:r>
          </a:p>
          <a:p>
            <a:pPr algn="r"/>
            <a:r>
              <a:rPr lang="en-US" sz="4900" b="1" dirty="0">
                <a:solidFill>
                  <a:schemeClr val="tx1"/>
                </a:solidFill>
              </a:rPr>
              <a:t>4-6 September 2025</a:t>
            </a:r>
          </a:p>
          <a:p>
            <a:pPr algn="r"/>
            <a:r>
              <a:rPr lang="en-US" sz="4900" b="1" dirty="0">
                <a:solidFill>
                  <a:schemeClr val="tx1"/>
                </a:solidFill>
              </a:rPr>
              <a:t>Skopje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893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1AA3D-5D52-4BF5-BD64-E6D75862A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generation in Order of Physicians of Albania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1652B-2A4B-4DC0-9A2B-51BAA2193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63106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Register of membership is over 7000 doctors.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But we do not cancel (remove) from register:</a:t>
            </a:r>
          </a:p>
          <a:p>
            <a:pPr marL="0" indent="0" algn="just">
              <a:buNone/>
            </a:pPr>
            <a:endParaRPr lang="en-US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/>
              <a:t> doctors who have migrated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/>
              <a:t>retired doctors (some continue in private practice)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/>
              <a:t>doctors who have died</a:t>
            </a:r>
          </a:p>
        </p:txBody>
      </p:sp>
    </p:spTree>
    <p:extLst>
      <p:ext uri="{BB962C8B-B14F-4D97-AF65-F5344CB8AC3E}">
        <p14:creationId xmlns:p14="http://schemas.microsoft.com/office/powerpoint/2010/main" val="1318513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0138C198-0C2F-4F26-B7CC-13F0FEDF06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9849363"/>
              </p:ext>
            </p:extLst>
          </p:nvPr>
        </p:nvGraphicFramePr>
        <p:xfrm>
          <a:off x="3976382" y="1417739"/>
          <a:ext cx="7377417" cy="4759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19FC1B7-01A0-4522-B358-04EDFB9D49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705218"/>
              </p:ext>
            </p:extLst>
          </p:nvPr>
        </p:nvGraphicFramePr>
        <p:xfrm>
          <a:off x="1367812" y="1954925"/>
          <a:ext cx="2004561" cy="2810022"/>
        </p:xfrm>
        <a:graphic>
          <a:graphicData uri="http://schemas.openxmlformats.org/drawingml/2006/table">
            <a:tbl>
              <a:tblPr/>
              <a:tblGrid>
                <a:gridCol w="1236346">
                  <a:extLst>
                    <a:ext uri="{9D8B030D-6E8A-4147-A177-3AD203B41FA5}">
                      <a16:colId xmlns:a16="http://schemas.microsoft.com/office/drawing/2014/main" val="1350749418"/>
                    </a:ext>
                  </a:extLst>
                </a:gridCol>
                <a:gridCol w="768215">
                  <a:extLst>
                    <a:ext uri="{9D8B030D-6E8A-4147-A177-3AD203B41FA5}">
                      <a16:colId xmlns:a16="http://schemas.microsoft.com/office/drawing/2014/main" val="151198978"/>
                    </a:ext>
                  </a:extLst>
                </a:gridCol>
              </a:tblGrid>
              <a:tr h="4459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0833974"/>
                  </a:ext>
                </a:extLst>
              </a:tr>
              <a:tr h="4277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 to 30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3986339"/>
                  </a:ext>
                </a:extLst>
              </a:tr>
              <a:tr h="3864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31- 40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4650636"/>
                  </a:ext>
                </a:extLst>
              </a:tr>
              <a:tr h="3853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41-50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5573233"/>
                  </a:ext>
                </a:extLst>
              </a:tr>
              <a:tr h="37159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51-60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0337796"/>
                  </a:ext>
                </a:extLst>
              </a:tr>
              <a:tr h="3864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61-70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4113927"/>
                  </a:ext>
                </a:extLst>
              </a:tr>
              <a:tr h="4065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 70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2710828"/>
                  </a:ext>
                </a:extLst>
              </a:tr>
            </a:tbl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8B86E4B-50D6-4F7B-B600-01967675A9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6417637"/>
              </p:ext>
            </p:extLst>
          </p:nvPr>
        </p:nvGraphicFramePr>
        <p:xfrm>
          <a:off x="1367812" y="4928416"/>
          <a:ext cx="2004561" cy="32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Worksheet" r:id="rId4" imgW="1600400" imgH="257175" progId="Excel.Sheet.12">
                  <p:embed/>
                </p:oleObj>
              </mc:Choice>
              <mc:Fallback>
                <p:oleObj name="Worksheet" r:id="rId4" imgW="1600400" imgH="25717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67812" y="4928416"/>
                        <a:ext cx="2004561" cy="322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2369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9E5CD-1722-4213-9408-80084AEF5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those that are active in Albania we see: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85A66-F4FA-4865-86C9-19C7F905C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621161" cy="473456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The average age is 50 years old.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The average age of active doctors is growing:</a:t>
            </a:r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en-US" dirty="0"/>
              <a:t>Increasing of retirement age (62 women; 65 for men)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Working beyond retirement age (economic conditions, the health service needs)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Migration of doctors (mostly young ones)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457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4F6E8-F48A-44FD-BCCC-57AFF379C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8391"/>
          </a:xfrm>
        </p:spPr>
        <p:txBody>
          <a:bodyPr/>
          <a:lstStyle/>
          <a:p>
            <a:r>
              <a:rPr lang="en-US" dirty="0"/>
              <a:t>Age distribution to elected doctors in: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2CF47E5-BD9E-4A18-B10C-07D1D0BEF7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6485739"/>
              </p:ext>
            </p:extLst>
          </p:nvPr>
        </p:nvGraphicFramePr>
        <p:xfrm>
          <a:off x="4018327" y="1669408"/>
          <a:ext cx="7273256" cy="4588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48B6FE9-321E-48F8-8EC2-3732C6AE1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075981"/>
              </p:ext>
            </p:extLst>
          </p:nvPr>
        </p:nvGraphicFramePr>
        <p:xfrm>
          <a:off x="1187974" y="1942627"/>
          <a:ext cx="1924342" cy="3476661"/>
        </p:xfrm>
        <a:graphic>
          <a:graphicData uri="http://schemas.openxmlformats.org/drawingml/2006/table">
            <a:tbl>
              <a:tblPr/>
              <a:tblGrid>
                <a:gridCol w="1168400">
                  <a:extLst>
                    <a:ext uri="{9D8B030D-6E8A-4147-A177-3AD203B41FA5}">
                      <a16:colId xmlns:a16="http://schemas.microsoft.com/office/drawing/2014/main" val="2544722255"/>
                    </a:ext>
                  </a:extLst>
                </a:gridCol>
                <a:gridCol w="755942">
                  <a:extLst>
                    <a:ext uri="{9D8B030D-6E8A-4147-A177-3AD203B41FA5}">
                      <a16:colId xmlns:a16="http://schemas.microsoft.com/office/drawing/2014/main" val="3260288046"/>
                    </a:ext>
                  </a:extLst>
                </a:gridCol>
              </a:tblGrid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Age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nr.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1754825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36-40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345036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41-45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0776797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46-50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2732457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51-55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341681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56-60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1148804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61-65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6128071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66-70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994836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 70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801800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717307"/>
                  </a:ext>
                </a:extLst>
              </a:tr>
              <a:tr h="31436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Average age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55.83 years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5538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1164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0F07A-5DA6-4088-A3F6-F8BD7FE10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7389"/>
          </a:xfrm>
        </p:spPr>
        <p:txBody>
          <a:bodyPr/>
          <a:lstStyle/>
          <a:p>
            <a:r>
              <a:rPr lang="en-US" dirty="0"/>
              <a:t>National council age groups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A06428A-8878-47A1-9BCC-59778640D5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8150" y="1895912"/>
            <a:ext cx="7139936" cy="4045055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E40C2F2-E73F-446C-B03F-343FC48984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802135"/>
              </p:ext>
            </p:extLst>
          </p:nvPr>
        </p:nvGraphicFramePr>
        <p:xfrm>
          <a:off x="1163914" y="2038525"/>
          <a:ext cx="2146300" cy="3381375"/>
        </p:xfrm>
        <a:graphic>
          <a:graphicData uri="http://schemas.openxmlformats.org/drawingml/2006/table">
            <a:tbl>
              <a:tblPr/>
              <a:tblGrid>
                <a:gridCol w="1131801">
                  <a:extLst>
                    <a:ext uri="{9D8B030D-6E8A-4147-A177-3AD203B41FA5}">
                      <a16:colId xmlns:a16="http://schemas.microsoft.com/office/drawing/2014/main" val="333587396"/>
                    </a:ext>
                  </a:extLst>
                </a:gridCol>
                <a:gridCol w="1014499">
                  <a:extLst>
                    <a:ext uri="{9D8B030D-6E8A-4147-A177-3AD203B41FA5}">
                      <a16:colId xmlns:a16="http://schemas.microsoft.com/office/drawing/2014/main" val="906119595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Nr.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638541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36-40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4212608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41-45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94921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46-50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01951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51-55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953759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56-60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27061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61-65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041099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66-70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475302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 70 years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562133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270257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Avarage</a:t>
                      </a:r>
                      <a:r>
                        <a:rPr lang="en-US" sz="1100" b="1" i="1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age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55.125 year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83715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274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F48C1-0E3C-4F5F-8548-A5CE3AF70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947956"/>
            <a:ext cx="10654717" cy="53857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 our medical leadership dominate advanced ages. There are some reasons for it: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To be elected  in regional council is necessary to have 10 years of medical practice.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In national council 15 years of practice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OPA is a novelty in Albanian health system. Just for that often are re-elected peoples that were evolved before in OPA structure (they save the experiences and continuity)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We try to involve young doctors in our activities, working groups etc.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187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6BB25-4E95-41CC-80C1-303E8235C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2730"/>
            <a:ext cx="10512105" cy="5687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Studying medicine in Albania it remain the most preferable profession.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 universities :</a:t>
            </a:r>
          </a:p>
          <a:p>
            <a:pPr marL="0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/>
              <a:t>Public : 260 students</a:t>
            </a:r>
          </a:p>
          <a:p>
            <a:pPr marL="0" indent="0">
              <a:buNone/>
            </a:pPr>
            <a:r>
              <a:rPr lang="en-US" dirty="0"/>
              <a:t>                 240 end up (regular term)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the last 3 years : 500 students (they have to work at least 3 years in our country)</a:t>
            </a:r>
          </a:p>
          <a:p>
            <a:pPr marL="0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/>
              <a:t>Private: 70 students (This year will be a new way)</a:t>
            </a:r>
          </a:p>
          <a:p>
            <a:pPr marL="0" indent="0">
              <a:buNone/>
            </a:pPr>
            <a:r>
              <a:rPr lang="en-US" dirty="0"/>
              <a:t>                  30 that ends up are Albanians that stay in Albanian health service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467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45384-16E9-4C1A-8842-2B03B7D5C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0CC8C-913D-42FE-ACA5-D06564D49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303"/>
            <a:ext cx="10515600" cy="412166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Based on all this, is clear that we have to work more with young generation of membership.</a:t>
            </a:r>
          </a:p>
        </p:txBody>
      </p:sp>
    </p:spTree>
    <p:extLst>
      <p:ext uri="{BB962C8B-B14F-4D97-AF65-F5344CB8AC3E}">
        <p14:creationId xmlns:p14="http://schemas.microsoft.com/office/powerpoint/2010/main" val="1588552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6010-ADE2-4E7A-8097-96A68F4DDC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99531470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110</TotalTime>
  <Words>425</Words>
  <Application>Microsoft Office PowerPoint</Application>
  <PresentationFormat>Widescreen</PresentationFormat>
  <Paragraphs>111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Calibri Light</vt:lpstr>
      <vt:lpstr>Wingdings</vt:lpstr>
      <vt:lpstr>Retrospect</vt:lpstr>
      <vt:lpstr>Worksheet</vt:lpstr>
      <vt:lpstr>New Generation in Order of Physicians of Albania</vt:lpstr>
      <vt:lpstr>New generation in Order of Physicians of Albania</vt:lpstr>
      <vt:lpstr>PowerPoint Presentation</vt:lpstr>
      <vt:lpstr>In those that are active in Albania we see:</vt:lpstr>
      <vt:lpstr>Age distribution to elected doctors in:</vt:lpstr>
      <vt:lpstr>National council age groups</vt:lpstr>
      <vt:lpstr>PowerPoint Presentation</vt:lpstr>
      <vt:lpstr>PowerPoint Presentation</vt:lpstr>
      <vt:lpstr>As conclusion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10</cp:revision>
  <cp:lastPrinted>2025-08-12T08:56:24Z</cp:lastPrinted>
  <dcterms:created xsi:type="dcterms:W3CDTF">2025-08-12T08:14:36Z</dcterms:created>
  <dcterms:modified xsi:type="dcterms:W3CDTF">2025-09-01T09:06:13Z</dcterms:modified>
</cp:coreProperties>
</file>